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4" r:id="rId9"/>
    <p:sldId id="267" r:id="rId10"/>
    <p:sldId id="274" r:id="rId11"/>
    <p:sldId id="265" r:id="rId12"/>
    <p:sldId id="266" r:id="rId13"/>
    <p:sldId id="269" r:id="rId14"/>
    <p:sldId id="275" r:id="rId15"/>
    <p:sldId id="271" r:id="rId16"/>
    <p:sldId id="276" r:id="rId17"/>
    <p:sldId id="272" r:id="rId1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ahnschrift" panose="020B0502040204020203" pitchFamily="34" charset="0"/>
              </a:defRPr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defRPr>
                <a:latin typeface="Bahnschrift" panose="020B0502040204020203" pitchFamily="34" charset="0"/>
              </a:defRPr>
            </a:lvl1pPr>
            <a:lvl2pPr>
              <a:defRPr>
                <a:latin typeface="Bahnschrift" panose="020B0502040204020203" pitchFamily="34" charset="0"/>
              </a:defRPr>
            </a:lvl2pPr>
            <a:lvl3pPr>
              <a:defRPr>
                <a:latin typeface="Bahnschrift" panose="020B0502040204020203" pitchFamily="34" charset="0"/>
              </a:defRPr>
            </a:lvl3pPr>
            <a:lvl4pPr>
              <a:defRPr>
                <a:latin typeface="Bahnschrift" panose="020B0502040204020203" pitchFamily="34" charset="0"/>
              </a:defRPr>
            </a:lvl4pPr>
            <a:lvl5pPr>
              <a:defRPr>
                <a:latin typeface="Bahnschrift" panose="020B0502040204020203" pitchFamily="34" charset="0"/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>
                <a:latin typeface="Bahnschrift" panose="020B0502040204020203" pitchFamily="34" charset="0"/>
              </a:defRPr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>
            <a:lvl1pPr>
              <a:defRPr>
                <a:latin typeface="Bahnschrift" panose="020B0502040204020203" pitchFamily="34" charset="0"/>
              </a:defRPr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>
            <a:lvl1pPr>
              <a:defRPr>
                <a:latin typeface="Bahnschrift" panose="020B0502040204020203" pitchFamily="34" charset="0"/>
              </a:defRPr>
            </a:lvl1pPr>
            <a:lvl2pPr>
              <a:defRPr>
                <a:latin typeface="Bahnschrift" panose="020B0502040204020203" pitchFamily="34" charset="0"/>
              </a:defRPr>
            </a:lvl2pPr>
            <a:lvl3pPr>
              <a:defRPr>
                <a:latin typeface="Bahnschrift" panose="020B0502040204020203" pitchFamily="34" charset="0"/>
              </a:defRPr>
            </a:lvl3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>
            <a:lvl1pPr>
              <a:defRPr>
                <a:latin typeface="Bahnschrift" panose="020B0502040204020203" pitchFamily="34" charset="0"/>
              </a:defRPr>
            </a:lvl1pPr>
            <a:lvl2pPr>
              <a:defRPr>
                <a:latin typeface="Bahnschrift" panose="020B0502040204020203" pitchFamily="34" charset="0"/>
              </a:defRPr>
            </a:lvl2pPr>
            <a:lvl3pPr>
              <a:defRPr>
                <a:latin typeface="Bahnschrift" panose="020B0502040204020203" pitchFamily="34" charset="0"/>
              </a:defRPr>
            </a:lvl3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>
            <a:lvl1pPr>
              <a:defRPr>
                <a:latin typeface="Bahnschrift" panose="020B0502040204020203" pitchFamily="34" charset="0"/>
              </a:defRPr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>
            <a:lvl1pPr>
              <a:defRPr>
                <a:latin typeface="Bahnschrift" panose="020B0502040204020203" pitchFamily="34" charset="0"/>
              </a:defRPr>
            </a:lvl1pPr>
            <a:lvl2pPr>
              <a:defRPr>
                <a:latin typeface="Bahnschrift" panose="020B0502040204020203" pitchFamily="34" charset="0"/>
              </a:defRPr>
            </a:lvl2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>
            <a:lvl1pPr>
              <a:defRPr>
                <a:latin typeface="Bahnschrift" panose="020B0502040204020203" pitchFamily="34" charset="0"/>
              </a:defRPr>
            </a:lvl1pPr>
            <a:lvl2pPr>
              <a:defRPr>
                <a:latin typeface="Bahnschrift" panose="020B0502040204020203" pitchFamily="34" charset="0"/>
              </a:defRPr>
            </a:lvl2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ahnschrift" panose="020B0502040204020203" pitchFamily="34" charset="0"/>
              </a:defRPr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9557CCB-92E2-496A-BEF1-31AFF16E2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9048" y="2568817"/>
            <a:ext cx="7155598" cy="3133968"/>
          </a:xfrm>
        </p:spPr>
        <p:txBody>
          <a:bodyPr>
            <a:normAutofit/>
          </a:bodyPr>
          <a:lstStyle/>
          <a:p>
            <a:pPr algn="l"/>
            <a:r>
              <a:rPr lang="nl-NL" sz="6600" dirty="0">
                <a:solidFill>
                  <a:srgbClr val="1F2D29"/>
                </a:solidFill>
              </a:rPr>
              <a:t>Zondag 10 oktober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3FC6708-2DB9-41EF-B635-0C84C49D9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9048" y="1325691"/>
            <a:ext cx="4355178" cy="1138426"/>
          </a:xfrm>
        </p:spPr>
        <p:txBody>
          <a:bodyPr>
            <a:normAutofit/>
          </a:bodyPr>
          <a:lstStyle/>
          <a:p>
            <a:pPr algn="l"/>
            <a:endParaRPr lang="nl-NL" sz="1600">
              <a:solidFill>
                <a:srgbClr val="1F2D29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81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EC80E60-ADD0-4EAE-9DDE-5BF50C21B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kunnen wij hiervan leren?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9BF9C05-B0E3-4C7B-80B9-4A907AD2C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/>
              <a:t>Het Koninkrijk van God is een geschenk, wat we als een kind moeten ontvangen.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Degene die zich als een kind </a:t>
            </a:r>
            <a:r>
              <a:rPr lang="nl-NL" sz="2400"/>
              <a:t>klein maakt, </a:t>
            </a:r>
            <a:r>
              <a:rPr lang="nl-NL" sz="2400" dirty="0"/>
              <a:t>is de grootste in het Koninkrijk van God.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Wie zo iemand ontvangt, ontvangt Jezus.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240792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72048-C6CA-43DD-A470-CABE2C579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‘zoals een kind’…..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D8764E-91FF-405F-ADB2-044AF5463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109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72048-C6CA-43DD-A470-CABE2C579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‘zoals een kind’…..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D8764E-91FF-405F-ADB2-044AF5463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Ontvankelijk</a:t>
            </a:r>
          </a:p>
          <a:p>
            <a:r>
              <a:rPr lang="nl-NL" dirty="0"/>
              <a:t>Afhankelijk</a:t>
            </a:r>
          </a:p>
          <a:p>
            <a:r>
              <a:rPr lang="nl-NL" dirty="0"/>
              <a:t>Nederig / klein</a:t>
            </a:r>
          </a:p>
          <a:p>
            <a:r>
              <a:rPr lang="nl-NL" dirty="0"/>
              <a:t>Eenvoudig </a:t>
            </a:r>
          </a:p>
          <a:p>
            <a:r>
              <a:rPr lang="nl-NL" dirty="0"/>
              <a:t>Zonder vooroordelen</a:t>
            </a:r>
          </a:p>
          <a:p>
            <a:r>
              <a:rPr lang="nl-NL" dirty="0"/>
              <a:t>Ongekunsteld, ‘echt’</a:t>
            </a:r>
          </a:p>
          <a:p>
            <a:r>
              <a:rPr lang="nl-NL" dirty="0"/>
              <a:t>Onbevangen</a:t>
            </a:r>
          </a:p>
        </p:txBody>
      </p:sp>
    </p:spTree>
    <p:extLst>
      <p:ext uri="{BB962C8B-B14F-4D97-AF65-F5344CB8AC3E}">
        <p14:creationId xmlns:p14="http://schemas.microsoft.com/office/powerpoint/2010/main" val="3755520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38C329-05C1-44E0-942C-D7A60A7F2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0E99DB-69B1-42D9-9A2E-A196302E0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A98F3A3-687B-4002-93F2-58E8590DC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A1367E-049C-45E5-9C32-CC32DCEAE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4174" y="0"/>
            <a:ext cx="9590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E5D1AD-BB18-427E-A6CB-A31862F99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309" y="326017"/>
            <a:ext cx="7710140" cy="1077229"/>
          </a:xfrm>
        </p:spPr>
        <p:txBody>
          <a:bodyPr anchor="b">
            <a:normAutofit/>
          </a:bodyPr>
          <a:lstStyle/>
          <a:p>
            <a:r>
              <a:rPr lang="nl-NL" sz="4000" dirty="0"/>
              <a:t>Psalm 131:1-2</a:t>
            </a: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16E2DAB7-48CB-400E-9ED2-FB1762BE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9589439" y="326017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B1522B-0584-42FC-BB85-2CCD93650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308" y="1591733"/>
            <a:ext cx="7710141" cy="4684887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Here, ik stel mijzelf niet boven anderen</a:t>
            </a:r>
          </a:p>
          <a:p>
            <a:pPr marL="0" indent="0">
              <a:buNone/>
            </a:pPr>
            <a:r>
              <a:rPr lang="nl-NL" dirty="0"/>
              <a:t>en kijk niet trots om mij heen.</a:t>
            </a:r>
          </a:p>
          <a:p>
            <a:pPr marL="0" indent="0">
              <a:buNone/>
            </a:pPr>
            <a:r>
              <a:rPr lang="nl-NL" dirty="0"/>
              <a:t>Ik bemoei mij niet met zaken die te hoog gegrepen zijn</a:t>
            </a:r>
          </a:p>
          <a:p>
            <a:pPr marL="0" indent="0">
              <a:buNone/>
            </a:pPr>
            <a:r>
              <a:rPr lang="nl-NL" dirty="0"/>
              <a:t>of die ik niet kan begrijpen.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Innerlijk ben ik tot rust gekomen</a:t>
            </a:r>
          </a:p>
          <a:p>
            <a:pPr marL="0" indent="0">
              <a:buNone/>
            </a:pPr>
            <a:r>
              <a:rPr lang="nl-NL" dirty="0"/>
              <a:t>en ik houd van de stilte.</a:t>
            </a:r>
          </a:p>
          <a:p>
            <a:pPr marL="0" indent="0">
              <a:buNone/>
            </a:pPr>
            <a:r>
              <a:rPr lang="nl-NL" dirty="0"/>
              <a:t>Zo rustig als een kind zit op zijn moeders schoot,</a:t>
            </a:r>
          </a:p>
          <a:p>
            <a:pPr marL="0" indent="0">
              <a:buNone/>
            </a:pPr>
            <a:r>
              <a:rPr lang="nl-NL" dirty="0"/>
              <a:t>zo rustig voel ik mij vanbinnen.</a:t>
            </a:r>
          </a:p>
        </p:txBody>
      </p:sp>
    </p:spTree>
    <p:extLst>
      <p:ext uri="{BB962C8B-B14F-4D97-AF65-F5344CB8AC3E}">
        <p14:creationId xmlns:p14="http://schemas.microsoft.com/office/powerpoint/2010/main" val="4021438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EC80E60-ADD0-4EAE-9DDE-5BF50C21B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901" y="808056"/>
            <a:ext cx="8381238" cy="1077229"/>
          </a:xfrm>
        </p:spPr>
        <p:txBody>
          <a:bodyPr>
            <a:normAutofit/>
          </a:bodyPr>
          <a:lstStyle/>
          <a:p>
            <a:pPr algn="l"/>
            <a:r>
              <a:rPr lang="nl-NL" sz="4800" dirty="0"/>
              <a:t>Hoe?</a:t>
            </a:r>
          </a:p>
        </p:txBody>
      </p:sp>
      <p:pic>
        <p:nvPicPr>
          <p:cNvPr id="3" name="Tijdelijke aanduiding voor inhoud 2" descr="Duif met effen opvulling">
            <a:extLst>
              <a:ext uri="{FF2B5EF4-FFF2-40B4-BE49-F238E27FC236}">
                <a16:creationId xmlns:a16="http://schemas.microsoft.com/office/drawing/2014/main" id="{76894148-2E0F-4659-82DC-FC4522DD4F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75114" y="3560774"/>
            <a:ext cx="2595025" cy="2595025"/>
          </a:xfrm>
        </p:spPr>
      </p:pic>
      <p:pic>
        <p:nvPicPr>
          <p:cNvPr id="7" name="Graphic 6" descr="Kind met ballon silhouet">
            <a:extLst>
              <a:ext uri="{FF2B5EF4-FFF2-40B4-BE49-F238E27FC236}">
                <a16:creationId xmlns:a16="http://schemas.microsoft.com/office/drawing/2014/main" id="{578CAE6F-B51F-4DF0-BDFD-2AB87E5263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04336" y="2403129"/>
            <a:ext cx="2839172" cy="2839172"/>
          </a:xfrm>
          <a:prstGeom prst="rect">
            <a:avLst/>
          </a:prstGeom>
        </p:spPr>
      </p:pic>
      <p:pic>
        <p:nvPicPr>
          <p:cNvPr id="9" name="Graphic 8" descr="Adhesive Bandage met effen opvulling">
            <a:extLst>
              <a:ext uri="{FF2B5EF4-FFF2-40B4-BE49-F238E27FC236}">
                <a16:creationId xmlns:a16="http://schemas.microsoft.com/office/drawing/2014/main" id="{A6A29035-E96C-4A52-99CB-A34537633C4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15168" y="702201"/>
            <a:ext cx="2595025" cy="259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81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81223CD1-A951-40C0-997A-9050C4F56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048" y="2568817"/>
            <a:ext cx="7155598" cy="31339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6600">
                <a:solidFill>
                  <a:srgbClr val="1F2D29"/>
                </a:solidFill>
                <a:latin typeface="+mj-lt"/>
              </a:rPr>
              <a:t>Word als een kind!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ight Triangle 31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Kind met ballon silhouet">
            <a:extLst>
              <a:ext uri="{FF2B5EF4-FFF2-40B4-BE49-F238E27FC236}">
                <a16:creationId xmlns:a16="http://schemas.microsoft.com/office/drawing/2014/main" id="{BCE4F118-D7B2-4E5C-B79D-66A784AC12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74764" y="3724517"/>
            <a:ext cx="1912374" cy="191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2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EB54C2F-05F9-4960-8F93-4F1B76857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nl-NL" sz="4400" dirty="0">
                <a:solidFill>
                  <a:srgbClr val="1F2D29"/>
                </a:solidFill>
              </a:rPr>
              <a:t>Oh happy </a:t>
            </a:r>
            <a:r>
              <a:rPr lang="nl-NL" sz="4400" dirty="0" err="1">
                <a:solidFill>
                  <a:srgbClr val="1F2D29"/>
                </a:solidFill>
              </a:rPr>
              <a:t>day</a:t>
            </a:r>
            <a:endParaRPr lang="nl-NL" sz="4400" dirty="0">
              <a:solidFill>
                <a:srgbClr val="1F2D29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9F55C3-FDCA-438D-8375-0234B513A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4590236" cy="3443107"/>
          </a:xfrm>
        </p:spPr>
        <p:txBody>
          <a:bodyPr anchor="t">
            <a:normAutofit/>
          </a:bodyPr>
          <a:lstStyle/>
          <a:p>
            <a:r>
              <a:rPr lang="en-US" sz="1600" dirty="0">
                <a:solidFill>
                  <a:srgbClr val="1F2D29"/>
                </a:solidFill>
              </a:rPr>
              <a:t>Oh happy day (Oh happy day)</a:t>
            </a:r>
          </a:p>
          <a:p>
            <a:r>
              <a:rPr lang="en-US" sz="1600" dirty="0">
                <a:solidFill>
                  <a:srgbClr val="1F2D29"/>
                </a:solidFill>
              </a:rPr>
              <a:t>Oh happy day (Oh happy day)</a:t>
            </a:r>
          </a:p>
          <a:p>
            <a:r>
              <a:rPr lang="en-US" sz="1600" dirty="0">
                <a:solidFill>
                  <a:srgbClr val="1F2D29"/>
                </a:solidFill>
              </a:rPr>
              <a:t>When Jesus washed (When Jesus washed)</a:t>
            </a:r>
          </a:p>
          <a:p>
            <a:r>
              <a:rPr lang="en-US" sz="1600" dirty="0">
                <a:solidFill>
                  <a:srgbClr val="1F2D29"/>
                </a:solidFill>
              </a:rPr>
              <a:t>Oh when he washed (When Jesus washed)</a:t>
            </a:r>
          </a:p>
          <a:p>
            <a:r>
              <a:rPr lang="en-US" sz="1600" dirty="0">
                <a:solidFill>
                  <a:srgbClr val="1F2D29"/>
                </a:solidFill>
              </a:rPr>
              <a:t>When Jesus washed (When Jesus washed)</a:t>
            </a:r>
          </a:p>
          <a:p>
            <a:r>
              <a:rPr lang="en-US" sz="1600" dirty="0">
                <a:solidFill>
                  <a:srgbClr val="1F2D29"/>
                </a:solidFill>
              </a:rPr>
              <a:t>He washed my sins away (Oh happy day)</a:t>
            </a:r>
          </a:p>
          <a:p>
            <a:pPr marL="0" indent="0">
              <a:buNone/>
            </a:pPr>
            <a:endParaRPr lang="nl-NL" sz="1600" dirty="0">
              <a:solidFill>
                <a:srgbClr val="1F2D29"/>
              </a:solidFill>
            </a:endParaRP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D32E5BC7-FD33-4BEA-88DE-E70E607B067B}"/>
              </a:ext>
            </a:extLst>
          </p:cNvPr>
          <p:cNvSpPr txBox="1">
            <a:spLocks/>
          </p:cNvSpPr>
          <p:nvPr/>
        </p:nvSpPr>
        <p:spPr>
          <a:xfrm>
            <a:off x="6722533" y="2641603"/>
            <a:ext cx="4590236" cy="34431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Bahnschrift" panose="020B0502040204020203" pitchFamily="34" charset="0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Bahnschrift" panose="020B0502040204020203" pitchFamily="34" charset="0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Bahnschrift" panose="020B0502040204020203" pitchFamily="34" charset="0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Bahnschrift" panose="020B0502040204020203" pitchFamily="34" charset="0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Bahnschrift" panose="020B0502040204020203" pitchFamily="34" charset="0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rgbClr val="1F2D29"/>
                </a:solidFill>
              </a:rPr>
              <a:t>He taught me how to watch, fight and pray</a:t>
            </a:r>
            <a:br>
              <a:rPr lang="en-US" sz="1600" dirty="0">
                <a:solidFill>
                  <a:srgbClr val="1F2D29"/>
                </a:solidFill>
              </a:rPr>
            </a:br>
            <a:r>
              <a:rPr lang="en-US" sz="1600" dirty="0">
                <a:solidFill>
                  <a:srgbClr val="1F2D29"/>
                </a:solidFill>
              </a:rPr>
              <a:t>(Fight and pray)</a:t>
            </a:r>
          </a:p>
          <a:p>
            <a:r>
              <a:rPr lang="en-US" sz="1600" dirty="0">
                <a:solidFill>
                  <a:srgbClr val="1F2D29"/>
                </a:solidFill>
              </a:rPr>
              <a:t>And live rejoicing every day</a:t>
            </a:r>
            <a:br>
              <a:rPr lang="en-US" sz="1600" dirty="0">
                <a:solidFill>
                  <a:srgbClr val="1F2D29"/>
                </a:solidFill>
              </a:rPr>
            </a:br>
            <a:r>
              <a:rPr lang="en-US" sz="1600" dirty="0">
                <a:solidFill>
                  <a:srgbClr val="1F2D29"/>
                </a:solidFill>
              </a:rPr>
              <a:t>(Every day)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sz="1600" dirty="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26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inhoud 6" descr="Afbeelding met vloer, persoon, binnen&#10;&#10;Automatisch gegenereerde beschrijving">
            <a:extLst>
              <a:ext uri="{FF2B5EF4-FFF2-40B4-BE49-F238E27FC236}">
                <a16:creationId xmlns:a16="http://schemas.microsoft.com/office/drawing/2014/main" id="{27F6FD70-791F-488B-BC2F-390B1B87B3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2726" y="2052638"/>
            <a:ext cx="5997486" cy="3997325"/>
          </a:xfrm>
        </p:spPr>
      </p:pic>
    </p:spTree>
    <p:extLst>
      <p:ext uri="{BB962C8B-B14F-4D97-AF65-F5344CB8AC3E}">
        <p14:creationId xmlns:p14="http://schemas.microsoft.com/office/powerpoint/2010/main" val="348307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>
            <a:extLst>
              <a:ext uri="{FF2B5EF4-FFF2-40B4-BE49-F238E27FC236}">
                <a16:creationId xmlns:a16="http://schemas.microsoft.com/office/drawing/2014/main" id="{01AF5FBB-9FDC-4D75-9DD6-DAF01ED19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33BBBE6-F4CF-483E-BA74-B51421B4D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4C790028-99AE-4AE4-8269-9913E2D50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6936A2A-FE08-4EE0-A409-3EF3FA244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F0407B-48CB-4C05-B0D7-7A69A0D40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DC50C3D-0DA0-4914-B5B4-D1819CC69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CF9E583-1A92-4144-B4FA-81D98317F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F655D83D-0F6A-4E37-8E24-FB510137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856EF27B-5169-4677-B2B6-E40F25420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7D540DB9-C1CD-47A2-A300-3416B4068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012146B2-5BA2-48DB-98DF-96C7E3709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4E7CBD7-6115-4A16-A248-495C585A2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CF2B060-D805-413E-85D9-2005B25B7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5891209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8E33F2B-65BC-4FD9-A293-1929F2AC1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7061" y="0"/>
            <a:ext cx="463457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 descr="Video camera">
            <a:extLst>
              <a:ext uri="{FF2B5EF4-FFF2-40B4-BE49-F238E27FC236}">
                <a16:creationId xmlns:a16="http://schemas.microsoft.com/office/drawing/2014/main" id="{FDFC793A-EED5-4BFD-A0D0-220698F860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74286" y="1434899"/>
            <a:ext cx="3986172" cy="3986172"/>
          </a:xfrm>
          <a:prstGeom prst="rect">
            <a:avLst/>
          </a:prstGeom>
          <a:ln w="12700">
            <a:noFill/>
          </a:ln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45D939C7-7A25-4667-AA9E-6272886FA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88759" y="231959"/>
            <a:ext cx="4155454" cy="638753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569258B-7DF5-4291-BA11-4E1932BD51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71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533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38C329-05C1-44E0-942C-D7A60A7F2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0E99DB-69B1-42D9-9A2E-A196302E0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A98F3A3-687B-4002-93F2-58E8590DC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A1367E-049C-45E5-9C32-CC32DCEAE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4174" y="0"/>
            <a:ext cx="9590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E5D1AD-BB18-427E-A6CB-A31862F99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309" y="326017"/>
            <a:ext cx="7710140" cy="1077229"/>
          </a:xfrm>
        </p:spPr>
        <p:txBody>
          <a:bodyPr anchor="b">
            <a:normAutofit/>
          </a:bodyPr>
          <a:lstStyle/>
          <a:p>
            <a:r>
              <a:rPr lang="nl-NL" sz="4000" dirty="0"/>
              <a:t>Mattheüs 18:1-5</a:t>
            </a: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16E2DAB7-48CB-400E-9ED2-FB1762BE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9589439" y="326017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B1522B-0584-42FC-BB85-2CCD93650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308" y="1591733"/>
            <a:ext cx="7710141" cy="46848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dirty="0"/>
              <a:t>Op dat moment kwamen de discipelen bij Jezus en zeiden: Wie is toch de belangrijkste in het Koninkrijk der hemelen?</a:t>
            </a:r>
          </a:p>
          <a:p>
            <a:pPr marL="0" indent="0">
              <a:buNone/>
            </a:pPr>
            <a:r>
              <a:rPr lang="nl-NL" dirty="0"/>
              <a:t>En Jezus riep een kind bij Zich en zette dat in hun midden.</a:t>
            </a:r>
          </a:p>
          <a:p>
            <a:pPr marL="0" indent="0">
              <a:buNone/>
            </a:pPr>
            <a:r>
              <a:rPr lang="nl-NL" dirty="0"/>
              <a:t>En Hij zei: Voorwaar, Ik zeg u: Als u zich niet verandert en wordt als de kinderen, zult u het Koninkrijk der hemelen beslist niet binnengaan.</a:t>
            </a:r>
          </a:p>
          <a:p>
            <a:pPr marL="0" indent="0">
              <a:buNone/>
            </a:pPr>
            <a:r>
              <a:rPr lang="nl-NL" dirty="0"/>
              <a:t>Wie zich dan zal vernederen als dit kind, die is de belangrijkste in het Koninkrijk der hemelen.</a:t>
            </a:r>
          </a:p>
          <a:p>
            <a:pPr marL="0" indent="0">
              <a:buNone/>
            </a:pPr>
            <a:r>
              <a:rPr lang="nl-NL" dirty="0"/>
              <a:t>En wie zo’n kind ontvangt in Mijn Naam, die ontvangt Mij.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185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38C329-05C1-44E0-942C-D7A60A7F2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0E99DB-69B1-42D9-9A2E-A196302E0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A98F3A3-687B-4002-93F2-58E8590DC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A1367E-049C-45E5-9C32-CC32DCEAE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4174" y="0"/>
            <a:ext cx="9590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2D5779-8B93-4EB9-85B0-A6871167D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309" y="326017"/>
            <a:ext cx="7710140" cy="1077229"/>
          </a:xfrm>
        </p:spPr>
        <p:txBody>
          <a:bodyPr anchor="b">
            <a:normAutofit/>
          </a:bodyPr>
          <a:lstStyle/>
          <a:p>
            <a:r>
              <a:rPr lang="nl-NL" sz="4000"/>
              <a:t>Marcus 10: 13-16</a:t>
            </a: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16E2DAB7-48CB-400E-9ED2-FB1762BE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9589439" y="326017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A078F0-705A-42FE-BC5E-CC4DDB53B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308" y="1591733"/>
            <a:ext cx="7710141" cy="46848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dirty="0"/>
              <a:t>En ze brachten kinderen bij Hem, opdat Hij hen zou aanraken, maar de discipelen bestraften degenen die hen bij Hem brachten.</a:t>
            </a:r>
          </a:p>
          <a:p>
            <a:pPr marL="0" indent="0">
              <a:buNone/>
            </a:pPr>
            <a:r>
              <a:rPr lang="nl-NL" dirty="0"/>
              <a:t>Maar toen Jezus dat zag, nam Hij het hun zeer kwalijk en zei tegen hen: Laat de kinderen bij Mij komen en verhinder hen niet, want voor zulke mensen is het Koninkrijk van God.</a:t>
            </a:r>
          </a:p>
          <a:p>
            <a:pPr marL="0" indent="0">
              <a:buNone/>
            </a:pPr>
            <a:r>
              <a:rPr lang="nl-NL" dirty="0"/>
              <a:t>Voorwaar, Ik zeg u: wie het Koninkrijk van God niet ontvangt als een kind, zal het beslist niet binnengaan.</a:t>
            </a:r>
          </a:p>
          <a:p>
            <a:pPr marL="0" indent="0">
              <a:buNone/>
            </a:pPr>
            <a:r>
              <a:rPr lang="nl-NL" dirty="0"/>
              <a:t>En Hij omarmde hen en terwijl Hij de handen op hen legde, zegende Hij hen.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307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851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5947B4-4018-418C-A254-700E40DB4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65BEFA-6EBB-44CA-8367-38961D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/>
              <a:t>Hoe werd er in die tijd tegen kinderen aan gekeken?</a:t>
            </a:r>
          </a:p>
          <a:p>
            <a:r>
              <a:rPr lang="nl-NL" sz="3200" dirty="0"/>
              <a:t>Hoe keek Jezus naar kinderen?</a:t>
            </a:r>
          </a:p>
          <a:p>
            <a:r>
              <a:rPr lang="nl-NL" sz="3200" dirty="0"/>
              <a:t>En wat kunnen wij hiervan leren?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1077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EC80E60-ADD0-4EAE-9DDE-5BF50C21B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kunnen wij hiervan leren?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9BF9C05-B0E3-4C7B-80B9-4A907AD2C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Vers 1 Op dat moment kwamen de discipelen bij Jezus en zeiden: Wie is toch de belangrijkste in het Koninkrijk der hemelen?</a:t>
            </a:r>
          </a:p>
          <a:p>
            <a:pPr marL="0" indent="0">
              <a:buNone/>
            </a:pPr>
            <a:r>
              <a:rPr lang="nl-NL" dirty="0"/>
              <a:t>Vers 2 En Jezus riep een kind bij Zich en zette dat in hun midden.</a:t>
            </a:r>
          </a:p>
          <a:p>
            <a:pPr marL="0" indent="0">
              <a:buNone/>
            </a:pPr>
            <a:r>
              <a:rPr lang="nl-NL" dirty="0"/>
              <a:t>Vers 3 En Hij zei: Voorwaar, Ik zeg u: Als u zich niet verandert en wordt als de kinderen, zult u het Koninkrijk der hemelen beslist niet binnengaan.</a:t>
            </a:r>
          </a:p>
          <a:p>
            <a:pPr marL="0" indent="0">
              <a:buNone/>
            </a:pPr>
            <a:r>
              <a:rPr lang="nl-NL" dirty="0"/>
              <a:t>Vers 4 Wie zich dan zal vernederen als dit kind, die is de belangrijkste in het Koninkrijk der hemelen.</a:t>
            </a:r>
          </a:p>
          <a:p>
            <a:pPr marL="0" indent="0">
              <a:buNone/>
            </a:pPr>
            <a:r>
              <a:rPr lang="nl-NL" dirty="0"/>
              <a:t>Vers 5 En wie zo’n kind ontvangt in Mijn Naam, die ontvangt Mij.</a:t>
            </a:r>
          </a:p>
        </p:txBody>
      </p:sp>
    </p:spTree>
    <p:extLst>
      <p:ext uri="{BB962C8B-B14F-4D97-AF65-F5344CB8AC3E}">
        <p14:creationId xmlns:p14="http://schemas.microsoft.com/office/powerpoint/2010/main" val="2309600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EC80E60-ADD0-4EAE-9DDE-5BF50C21B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kunnen wij hiervan leren?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9BF9C05-B0E3-4C7B-80B9-4A907AD2C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Vers 13 En ze brachten kinderen bij Hem, opdat Hij hen zou aanraken, maar de discipelen bestraften degenen die hen bij Hem brachten.</a:t>
            </a:r>
          </a:p>
          <a:p>
            <a:pPr marL="0" indent="0">
              <a:buNone/>
            </a:pPr>
            <a:r>
              <a:rPr lang="nl-NL" dirty="0"/>
              <a:t>Vers 14 Maar toen Jezus dat zag, nam Hij het hun zeer kwalijk en zei tegen hen: Laat de kinderen bij Mij komen en verhinder hen niet, want voor zulke mensen is het Koninkrijk van God.</a:t>
            </a:r>
          </a:p>
          <a:p>
            <a:pPr marL="0" indent="0">
              <a:buNone/>
            </a:pPr>
            <a:r>
              <a:rPr lang="nl-NL" dirty="0"/>
              <a:t>Vers 15 Voorwaar, Ik zeg u: wie het Koninkrijk van God niet ontvangt als een kind, zal het beslist niet binnengaan.</a:t>
            </a:r>
          </a:p>
          <a:p>
            <a:pPr marL="0" indent="0">
              <a:buNone/>
            </a:pPr>
            <a:r>
              <a:rPr lang="nl-NL" dirty="0"/>
              <a:t>Vers 16 En Hij omarmde hen en terwijl Hij de handen op hen legde, zegende Hij hen.</a:t>
            </a:r>
          </a:p>
        </p:txBody>
      </p:sp>
    </p:spTree>
    <p:extLst>
      <p:ext uri="{BB962C8B-B14F-4D97-AF65-F5344CB8AC3E}">
        <p14:creationId xmlns:p14="http://schemas.microsoft.com/office/powerpoint/2010/main" val="667764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{2B6490A1-365F-4B74-8A66-64C06856EF8C}tf16401375</Template>
  <TotalTime>114</TotalTime>
  <Words>693</Words>
  <Application>Microsoft Office PowerPoint</Application>
  <PresentationFormat>Breedbeeld</PresentationFormat>
  <Paragraphs>62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Bahnschrift</vt:lpstr>
      <vt:lpstr>MS Shell Dlg 2</vt:lpstr>
      <vt:lpstr>Wingdings</vt:lpstr>
      <vt:lpstr>Wingdings 3</vt:lpstr>
      <vt:lpstr>Madison</vt:lpstr>
      <vt:lpstr>Zondag 10 oktober</vt:lpstr>
      <vt:lpstr>PowerPoint-presentatie</vt:lpstr>
      <vt:lpstr>PowerPoint-presentatie</vt:lpstr>
      <vt:lpstr>Mattheüs 18:1-5</vt:lpstr>
      <vt:lpstr>Marcus 10: 13-16</vt:lpstr>
      <vt:lpstr>PowerPoint-presentatie</vt:lpstr>
      <vt:lpstr>PowerPoint-presentatie</vt:lpstr>
      <vt:lpstr>Wat kunnen wij hiervan leren?</vt:lpstr>
      <vt:lpstr>Wat kunnen wij hiervan leren?</vt:lpstr>
      <vt:lpstr>Wat kunnen wij hiervan leren?</vt:lpstr>
      <vt:lpstr>‘zoals een kind’…..</vt:lpstr>
      <vt:lpstr>‘zoals een kind’…..</vt:lpstr>
      <vt:lpstr>Psalm 131:1-2</vt:lpstr>
      <vt:lpstr>Hoe?</vt:lpstr>
      <vt:lpstr>Word als een kind!</vt:lpstr>
      <vt:lpstr>Oh happy day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Zondag 10 oktober</dc:title>
  <dc:creator>Marjon Dijkman</dc:creator>
  <cp:lastModifiedBy>Marjon Dijkman</cp:lastModifiedBy>
  <cp:revision>9</cp:revision>
  <cp:lastPrinted>2021-10-09T19:26:50Z</cp:lastPrinted>
  <dcterms:created xsi:type="dcterms:W3CDTF">2021-10-09T17:36:32Z</dcterms:created>
  <dcterms:modified xsi:type="dcterms:W3CDTF">2021-10-10T15:26:46Z</dcterms:modified>
</cp:coreProperties>
</file>