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0" r:id="rId3"/>
    <p:sldId id="272" r:id="rId4"/>
    <p:sldId id="274" r:id="rId5"/>
    <p:sldId id="259" r:id="rId6"/>
    <p:sldId id="257" r:id="rId7"/>
    <p:sldId id="258" r:id="rId8"/>
    <p:sldId id="275" r:id="rId9"/>
    <p:sldId id="265" r:id="rId10"/>
    <p:sldId id="267" r:id="rId11"/>
    <p:sldId id="263" r:id="rId12"/>
    <p:sldId id="276" r:id="rId13"/>
    <p:sldId id="277" r:id="rId14"/>
    <p:sldId id="266" r:id="rId15"/>
    <p:sldId id="269" r:id="rId16"/>
    <p:sldId id="268"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536" y="-224"/>
      </p:cViewPr>
      <p:guideLst/>
    </p:cSldViewPr>
  </p:slideViewPr>
  <p:notesTextViewPr>
    <p:cViewPr>
      <p:scale>
        <a:sx n="3" d="2"/>
        <a:sy n="3" d="2"/>
      </p:scale>
      <p:origin x="0" y="0"/>
    </p:cViewPr>
  </p:notesTextViewPr>
  <p:sorterViewPr>
    <p:cViewPr>
      <p:scale>
        <a:sx n="100" d="100"/>
        <a:sy n="100" d="100"/>
      </p:scale>
      <p:origin x="0" y="-4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989806E-8E94-473C-AEE7-BE6F15F85533}" type="datetime1">
              <a:rPr lang="en-US" smtClean="0"/>
              <a:t>11/26/2022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4A918BC-4D43-4B42-B3C0-E7EBE25E6AF0}" type="slidenum">
              <a:rPr lang="en-US" smtClean="0"/>
              <a:pPr/>
              <a:t>‹nr.›</a:t>
            </a:fld>
            <a:endParaRPr lang="en-US" dirty="0"/>
          </a:p>
        </p:txBody>
      </p:sp>
    </p:spTree>
    <p:extLst>
      <p:ext uri="{BB962C8B-B14F-4D97-AF65-F5344CB8AC3E}">
        <p14:creationId xmlns:p14="http://schemas.microsoft.com/office/powerpoint/2010/main" val="345192270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‹nr.›</a:t>
            </a:fld>
            <a:endParaRPr lang="en-US" dirty="0"/>
          </a:p>
        </p:txBody>
      </p:sp>
    </p:spTree>
    <p:extLst>
      <p:ext uri="{BB962C8B-B14F-4D97-AF65-F5344CB8AC3E}">
        <p14:creationId xmlns:p14="http://schemas.microsoft.com/office/powerpoint/2010/main" val="27342435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989806E-8E94-473C-AEE7-BE6F15F85533}" type="datetime1">
              <a:rPr lang="en-US" smtClean="0"/>
              <a:t>11/26/2022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4A918BC-4D43-4B42-B3C0-E7EBE25E6AF0}" type="slidenum">
              <a:rPr lang="en-US" smtClean="0"/>
              <a:pPr/>
              <a:t>‹nr.›</a:t>
            </a:fld>
            <a:endParaRPr lang="en-US" dirty="0"/>
          </a:p>
        </p:txBody>
      </p:sp>
    </p:spTree>
    <p:extLst>
      <p:ext uri="{BB962C8B-B14F-4D97-AF65-F5344CB8AC3E}">
        <p14:creationId xmlns:p14="http://schemas.microsoft.com/office/powerpoint/2010/main" val="180675505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l-NL"/>
              <a:t>Klik om stijl te bewerken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B4A918BC-4D43-4B42-B3C0-E7EBE25E6AF0}" type="slidenum">
              <a:rPr lang="en-US" smtClean="0"/>
              <a:pPr/>
              <a:t>‹nr.›</a:t>
            </a:fld>
            <a:endParaRPr lang="en-US" dirty="0"/>
          </a:p>
        </p:txBody>
      </p:sp>
    </p:spTree>
    <p:extLst>
      <p:ext uri="{BB962C8B-B14F-4D97-AF65-F5344CB8AC3E}">
        <p14:creationId xmlns:p14="http://schemas.microsoft.com/office/powerpoint/2010/main" val="38974864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l-NL"/>
              <a:t>Klik om stijl te bewerken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989806E-8E94-473C-AEE7-BE6F15F85533}" type="datetime1">
              <a:rPr lang="en-US" smtClean="0"/>
              <a:t>11/26/2022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4A918BC-4D43-4B42-B3C0-E7EBE25E6AF0}" type="slidenum">
              <a:rPr lang="en-US" smtClean="0"/>
              <a:pPr/>
              <a:t>‹nr.›</a:t>
            </a:fld>
            <a:endParaRPr lang="en-US" dirty="0"/>
          </a:p>
        </p:txBody>
      </p:sp>
    </p:spTree>
    <p:extLst>
      <p:ext uri="{BB962C8B-B14F-4D97-AF65-F5344CB8AC3E}">
        <p14:creationId xmlns:p14="http://schemas.microsoft.com/office/powerpoint/2010/main" val="46192737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l-NL"/>
              <a:t>Klik om stijl te bewerken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989806E-8E94-473C-AEE7-BE6F15F85533}" type="datetime1">
              <a:rPr lang="en-US" smtClean="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‹nr.›</a:t>
            </a:fld>
            <a:endParaRPr lang="en-US" dirty="0"/>
          </a:p>
        </p:txBody>
      </p:sp>
    </p:spTree>
    <p:extLst>
      <p:ext uri="{BB962C8B-B14F-4D97-AF65-F5344CB8AC3E}">
        <p14:creationId xmlns:p14="http://schemas.microsoft.com/office/powerpoint/2010/main" val="239775902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l-NL"/>
              <a:t>Klik om stijl te bewerken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989806E-8E94-473C-AEE7-BE6F15F85533}" type="datetime1">
              <a:rPr lang="en-US" smtClean="0"/>
              <a:t>11/26/2022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A918BC-4D43-4B42-B3C0-E7EBE25E6AF0}" type="slidenum">
              <a:rPr lang="en-US" smtClean="0"/>
              <a:pPr/>
              <a:t>‹nr.›</a:t>
            </a:fld>
            <a:endParaRPr lang="en-US" dirty="0"/>
          </a:p>
        </p:txBody>
      </p:sp>
    </p:spTree>
    <p:extLst>
      <p:ext uri="{BB962C8B-B14F-4D97-AF65-F5344CB8AC3E}">
        <p14:creationId xmlns:p14="http://schemas.microsoft.com/office/powerpoint/2010/main" val="288502377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989806E-8E94-473C-AEE7-BE6F15F85533}" type="datetime1">
              <a:rPr lang="en-US" smtClean="0"/>
              <a:t>11/26/2022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918BC-4D43-4B42-B3C0-E7EBE25E6AF0}" type="slidenum">
              <a:rPr lang="en-US" smtClean="0"/>
              <a:pPr/>
              <a:t>‹nr.›</a:t>
            </a:fld>
            <a:endParaRPr lang="en-US" dirty="0"/>
          </a:p>
        </p:txBody>
      </p:sp>
    </p:spTree>
    <p:extLst>
      <p:ext uri="{BB962C8B-B14F-4D97-AF65-F5344CB8AC3E}">
        <p14:creationId xmlns:p14="http://schemas.microsoft.com/office/powerpoint/2010/main" val="338636408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9806E-8E94-473C-AEE7-BE6F15F85533}" type="datetime1">
              <a:rPr lang="en-US" smtClean="0"/>
              <a:t>11/26/2022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A918BC-4D43-4B42-B3C0-E7EBE25E6AF0}" type="slidenum">
              <a:rPr lang="en-US" smtClean="0"/>
              <a:pPr/>
              <a:t>‹nr.›</a:t>
            </a:fld>
            <a:endParaRPr lang="en-US" dirty="0"/>
          </a:p>
        </p:txBody>
      </p:sp>
    </p:spTree>
    <p:extLst>
      <p:ext uri="{BB962C8B-B14F-4D97-AF65-F5344CB8AC3E}">
        <p14:creationId xmlns:p14="http://schemas.microsoft.com/office/powerpoint/2010/main" val="316283607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l-NL"/>
              <a:t>Klik om stijl te bewerken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989806E-8E94-473C-AEE7-BE6F15F85533}" type="datetime1">
              <a:rPr lang="en-US" smtClean="0"/>
              <a:t>11/26/2022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4A918BC-4D43-4B42-B3C0-E7EBE25E6AF0}" type="slidenum">
              <a:rPr lang="en-US" smtClean="0"/>
              <a:pPr/>
              <a:t>‹nr.›</a:t>
            </a:fld>
            <a:endParaRPr lang="en-US" dirty="0"/>
          </a:p>
        </p:txBody>
      </p:sp>
    </p:spTree>
    <p:extLst>
      <p:ext uri="{BB962C8B-B14F-4D97-AF65-F5344CB8AC3E}">
        <p14:creationId xmlns:p14="http://schemas.microsoft.com/office/powerpoint/2010/main" val="17553069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989806E-8E94-473C-AEE7-BE6F15F85533}" type="datetime1">
              <a:rPr lang="en-US" smtClean="0"/>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‹nr.›</a:t>
            </a:fld>
            <a:endParaRPr lang="en-US" dirty="0"/>
          </a:p>
        </p:txBody>
      </p:sp>
    </p:spTree>
    <p:extLst>
      <p:ext uri="{BB962C8B-B14F-4D97-AF65-F5344CB8AC3E}">
        <p14:creationId xmlns:p14="http://schemas.microsoft.com/office/powerpoint/2010/main" val="7770114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989806E-8E94-473C-AEE7-BE6F15F85533}" type="datetime1">
              <a:rPr lang="en-US" smtClean="0"/>
              <a:t>11/26/2022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4A918BC-4D43-4B42-B3C0-E7EBE25E6AF0}" type="slidenum">
              <a:rPr lang="en-US" smtClean="0"/>
              <a:pPr/>
              <a:t>‹nr.›</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518328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F49C0B03-33DD-0BE2-782D-6F38A0238EF7}"/>
              </a:ext>
            </a:extLst>
          </p:cNvPr>
          <p:cNvPicPr>
            <a:picLocks noChangeAspect="1"/>
          </p:cNvPicPr>
          <p:nvPr/>
        </p:nvPicPr>
        <p:blipFill rotWithShape="1">
          <a:blip r:embed="rId2"/>
          <a:srcRect l="2695" t="5670" r="13456"/>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9257916F-271C-4D56-AEDE-0309D1746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EC75C176-BB0F-4087-B339-FC37356C0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6" name="Titel 5">
            <a:extLst>
              <a:ext uri="{FF2B5EF4-FFF2-40B4-BE49-F238E27FC236}">
                <a16:creationId xmlns:a16="http://schemas.microsoft.com/office/drawing/2014/main" id="{1A3CA6A7-F484-355A-67C4-8C1DBC2127C3}"/>
              </a:ext>
            </a:extLst>
          </p:cNvPr>
          <p:cNvSpPr>
            <a:spLocks noGrp="1"/>
          </p:cNvSpPr>
          <p:nvPr>
            <p:ph type="title"/>
          </p:nvPr>
        </p:nvSpPr>
        <p:spPr>
          <a:xfrm>
            <a:off x="609599" y="4572000"/>
            <a:ext cx="10965141" cy="895244"/>
          </a:xfrm>
        </p:spPr>
        <p:txBody>
          <a:bodyPr vert="horz" lIns="91440" tIns="45720" rIns="91440" bIns="45720" rtlCol="0" anchor="b">
            <a:normAutofit/>
          </a:bodyPr>
          <a:lstStyle/>
          <a:p>
            <a:endParaRPr lang="en-US" sz="4000">
              <a:solidFill>
                <a:srgbClr val="FFFFFF"/>
              </a:solidFill>
            </a:endParaRPr>
          </a:p>
        </p:txBody>
      </p:sp>
      <p:sp>
        <p:nvSpPr>
          <p:cNvPr id="3" name="Ondertitel 2">
            <a:extLst>
              <a:ext uri="{FF2B5EF4-FFF2-40B4-BE49-F238E27FC236}">
                <a16:creationId xmlns:a16="http://schemas.microsoft.com/office/drawing/2014/main" id="{578A4000-F77A-91A1-BA71-9584BE12E07B}"/>
              </a:ext>
            </a:extLst>
          </p:cNvPr>
          <p:cNvSpPr>
            <a:spLocks noGrp="1"/>
          </p:cNvSpPr>
          <p:nvPr>
            <p:ph type="body" idx="1"/>
          </p:nvPr>
        </p:nvSpPr>
        <p:spPr>
          <a:xfrm>
            <a:off x="609598" y="5467246"/>
            <a:ext cx="10965142" cy="484822"/>
          </a:xfrm>
        </p:spPr>
        <p:txBody>
          <a:bodyPr vert="horz" lIns="91440" tIns="45720" rIns="91440" bIns="45720" rtlCol="0" anchor="t">
            <a:normAutofit/>
          </a:bodyPr>
          <a:lstStyle/>
          <a:p>
            <a:r>
              <a:rPr lang="en-US" sz="1600">
                <a:solidFill>
                  <a:srgbClr val="EBEBEB"/>
                </a:solidFill>
              </a:rPr>
              <a:t>Zondag 27 november</a:t>
            </a:r>
          </a:p>
        </p:txBody>
      </p:sp>
    </p:spTree>
    <p:extLst>
      <p:ext uri="{BB962C8B-B14F-4D97-AF65-F5344CB8AC3E}">
        <p14:creationId xmlns:p14="http://schemas.microsoft.com/office/powerpoint/2010/main" val="230108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 buiten, natuur&#10;&#10;Automatisch gegenereerde beschrijving">
            <a:extLst>
              <a:ext uri="{FF2B5EF4-FFF2-40B4-BE49-F238E27FC236}">
                <a16:creationId xmlns:a16="http://schemas.microsoft.com/office/drawing/2014/main" id="{ABEF4058-487E-BBFC-CF5D-D32091E35D64}"/>
              </a:ext>
            </a:extLst>
          </p:cNvPr>
          <p:cNvPicPr>
            <a:picLocks noChangeAspect="1"/>
          </p:cNvPicPr>
          <p:nvPr/>
        </p:nvPicPr>
        <p:blipFill rotWithShape="1">
          <a:blip r:embed="rId2">
            <a:extLst>
              <a:ext uri="{28A0092B-C50C-407E-A947-70E740481C1C}">
                <a14:useLocalDpi xmlns:a14="http://schemas.microsoft.com/office/drawing/2010/main" val="0"/>
              </a:ext>
            </a:extLst>
          </a:blip>
          <a:srcRect t="9927" r="4682" b="18345"/>
          <a:stretch/>
        </p:blipFill>
        <p:spPr>
          <a:xfrm>
            <a:off x="20" y="10"/>
            <a:ext cx="12191980" cy="6857990"/>
          </a:xfrm>
          <a:prstGeom prst="rect">
            <a:avLst/>
          </a:prstGeom>
        </p:spPr>
      </p:pic>
      <p:grpSp>
        <p:nvGrpSpPr>
          <p:cNvPr id="12" name="Group 11">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3" name="Rectangle 12">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3" name="Tijdelijke aanduiding voor inhoud 2">
            <a:extLst>
              <a:ext uri="{FF2B5EF4-FFF2-40B4-BE49-F238E27FC236}">
                <a16:creationId xmlns:a16="http://schemas.microsoft.com/office/drawing/2014/main" id="{9267C5E8-2EB8-9A7D-36E1-4C03F7E817BC}"/>
              </a:ext>
            </a:extLst>
          </p:cNvPr>
          <p:cNvSpPr>
            <a:spLocks noGrp="1"/>
          </p:cNvSpPr>
          <p:nvPr>
            <p:ph idx="1"/>
          </p:nvPr>
        </p:nvSpPr>
        <p:spPr>
          <a:xfrm>
            <a:off x="581193" y="2438399"/>
            <a:ext cx="3415074" cy="3564467"/>
          </a:xfrm>
        </p:spPr>
        <p:txBody>
          <a:bodyPr>
            <a:normAutofit/>
          </a:bodyPr>
          <a:lstStyle/>
          <a:p>
            <a:pPr marL="342900" indent="-342900">
              <a:buFont typeface="+mj-lt"/>
              <a:buAutoNum type="arabicPeriod"/>
            </a:pPr>
            <a:r>
              <a:rPr lang="en-US" sz="2800" dirty="0" err="1">
                <a:solidFill>
                  <a:srgbClr val="FFFFFF"/>
                </a:solidFill>
              </a:rPr>
              <a:t>Verhard</a:t>
            </a:r>
            <a:r>
              <a:rPr lang="en-US" sz="2800" dirty="0">
                <a:solidFill>
                  <a:srgbClr val="FFFFFF"/>
                </a:solidFill>
              </a:rPr>
              <a:t> hart</a:t>
            </a:r>
          </a:p>
          <a:p>
            <a:pPr marL="342900" indent="-342900">
              <a:buFont typeface="+mj-lt"/>
              <a:buAutoNum type="arabicPeriod"/>
            </a:pPr>
            <a:r>
              <a:rPr lang="en-US" sz="2800" dirty="0" err="1">
                <a:solidFill>
                  <a:srgbClr val="FFFFFF"/>
                </a:solidFill>
              </a:rPr>
              <a:t>Oppervlakkig</a:t>
            </a:r>
            <a:r>
              <a:rPr lang="en-US" sz="2800" dirty="0">
                <a:solidFill>
                  <a:srgbClr val="FFFFFF"/>
                </a:solidFill>
              </a:rPr>
              <a:t> hart</a:t>
            </a:r>
          </a:p>
          <a:p>
            <a:pPr marL="342900" indent="-342900">
              <a:buFont typeface="+mj-lt"/>
              <a:buAutoNum type="arabicPeriod"/>
            </a:pPr>
            <a:r>
              <a:rPr lang="en-US" sz="2800" dirty="0" err="1">
                <a:solidFill>
                  <a:srgbClr val="FFFFFF"/>
                </a:solidFill>
              </a:rPr>
              <a:t>Verdeeld</a:t>
            </a:r>
            <a:r>
              <a:rPr lang="en-US" sz="2800" dirty="0">
                <a:solidFill>
                  <a:srgbClr val="FFFFFF"/>
                </a:solidFill>
              </a:rPr>
              <a:t> hart</a:t>
            </a:r>
          </a:p>
          <a:p>
            <a:pPr marL="342900" indent="-342900">
              <a:buFont typeface="+mj-lt"/>
              <a:buAutoNum type="arabicPeriod"/>
            </a:pPr>
            <a:r>
              <a:rPr lang="en-US" sz="2800" dirty="0" err="1">
                <a:solidFill>
                  <a:srgbClr val="FFFFFF"/>
                </a:solidFill>
              </a:rPr>
              <a:t>Ontvankelijk</a:t>
            </a:r>
            <a:r>
              <a:rPr lang="en-US" sz="2800" dirty="0">
                <a:solidFill>
                  <a:srgbClr val="FFFFFF"/>
                </a:solidFill>
              </a:rPr>
              <a:t> hart</a:t>
            </a:r>
          </a:p>
          <a:p>
            <a:endParaRPr lang="nl-NL" dirty="0">
              <a:solidFill>
                <a:srgbClr val="FFFFFF"/>
              </a:solidFill>
            </a:endParaRPr>
          </a:p>
        </p:txBody>
      </p:sp>
    </p:spTree>
    <p:extLst>
      <p:ext uri="{BB962C8B-B14F-4D97-AF65-F5344CB8AC3E}">
        <p14:creationId xmlns:p14="http://schemas.microsoft.com/office/powerpoint/2010/main" val="10500970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41E7DC-C148-4A95-AF2B-D613C2820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3FB3E502-7B9D-4CC2-AEF1-61E35D08E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C3DFB63-5ACC-44EB-A0A9-33D0ADA3E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Tijdelijke aanduiding voor inhoud 4" descr="Afbeelding met plant, gras&#10;&#10;Automatisch gegenereerde beschrijving">
            <a:extLst>
              <a:ext uri="{FF2B5EF4-FFF2-40B4-BE49-F238E27FC236}">
                <a16:creationId xmlns:a16="http://schemas.microsoft.com/office/drawing/2014/main" id="{3E54063A-F4A0-BFC2-3C07-67A6FB42BF7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324" b="9721"/>
          <a:stretch/>
        </p:blipFill>
        <p:spPr>
          <a:xfrm>
            <a:off x="20" y="10"/>
            <a:ext cx="12191980" cy="6857990"/>
          </a:xfrm>
          <a:prstGeom prst="rect">
            <a:avLst/>
          </a:prstGeom>
        </p:spPr>
      </p:pic>
    </p:spTree>
    <p:extLst>
      <p:ext uri="{BB962C8B-B14F-4D97-AF65-F5344CB8AC3E}">
        <p14:creationId xmlns:p14="http://schemas.microsoft.com/office/powerpoint/2010/main" val="381498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32DE105-D390-BD69-0875-85674E013B31}"/>
              </a:ext>
            </a:extLst>
          </p:cNvPr>
          <p:cNvSpPr/>
          <p:nvPr/>
        </p:nvSpPr>
        <p:spPr>
          <a:xfrm>
            <a:off x="182880" y="192024"/>
            <a:ext cx="11704320" cy="603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Tijdelijke aanduiding voor inhoud 4" descr="Afbeelding met plant, gras&#10;&#10;Automatisch gegenereerde beschrijving">
            <a:extLst>
              <a:ext uri="{FF2B5EF4-FFF2-40B4-BE49-F238E27FC236}">
                <a16:creationId xmlns:a16="http://schemas.microsoft.com/office/drawing/2014/main" id="{3E54063A-F4A0-BFC2-3C07-67A6FB42BF72}"/>
              </a:ext>
            </a:extLst>
          </p:cNvPr>
          <p:cNvPicPr>
            <a:picLocks noGrp="1" noChangeAspect="1"/>
          </p:cNvPicPr>
          <p:nvPr>
            <p:ph idx="4294967295"/>
          </p:nvPr>
        </p:nvPicPr>
        <p:blipFill rotWithShape="1">
          <a:blip r:embed="rId2">
            <a:alphaModFix amt="44000"/>
            <a:extLst>
              <a:ext uri="{28A0092B-C50C-407E-A947-70E740481C1C}">
                <a14:useLocalDpi xmlns:a14="http://schemas.microsoft.com/office/drawing/2010/main" val="0"/>
              </a:ext>
            </a:extLst>
          </a:blip>
          <a:srcRect t="6324" b="9721"/>
          <a:stretch/>
        </p:blipFill>
        <p:spPr>
          <a:xfrm>
            <a:off x="0" y="0"/>
            <a:ext cx="12192000" cy="6858000"/>
          </a:xfrm>
          <a:prstGeom prst="rect">
            <a:avLst/>
          </a:prstGeom>
        </p:spPr>
      </p:pic>
      <p:pic>
        <p:nvPicPr>
          <p:cNvPr id="3" name="Graphic 2" descr="Hart met effen opvulling">
            <a:extLst>
              <a:ext uri="{FF2B5EF4-FFF2-40B4-BE49-F238E27FC236}">
                <a16:creationId xmlns:a16="http://schemas.microsoft.com/office/drawing/2014/main" id="{41B37C2F-DA16-007B-6D69-C1A1CFC509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1772" y="1604772"/>
            <a:ext cx="3648456" cy="3648456"/>
          </a:xfrm>
          <a:prstGeom prst="rect">
            <a:avLst/>
          </a:prstGeom>
        </p:spPr>
      </p:pic>
    </p:spTree>
    <p:extLst>
      <p:ext uri="{BB962C8B-B14F-4D97-AF65-F5344CB8AC3E}">
        <p14:creationId xmlns:p14="http://schemas.microsoft.com/office/powerpoint/2010/main" val="3721379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5E4503-CC62-4DA9-9121-0A157199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8D61A1B-3C4C-4F0E-965F-15837624C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0E56243-9701-44E8-8A92-319433305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5B1F1915-E076-48EB-BB4A-EE9808EB4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C946306D-5ADD-463A-949A-DEEBA39D7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descr="Afbeelding met drank&#10;&#10;Automatisch gegenereerde beschrijving">
            <a:extLst>
              <a:ext uri="{FF2B5EF4-FFF2-40B4-BE49-F238E27FC236}">
                <a16:creationId xmlns:a16="http://schemas.microsoft.com/office/drawing/2014/main" id="{A5B537B0-F75F-C38A-D97E-077BBC0646AF}"/>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8250" b="7493"/>
          <a:stretch/>
        </p:blipFill>
        <p:spPr>
          <a:xfrm>
            <a:off x="446534" y="599724"/>
            <a:ext cx="5614416" cy="3547872"/>
          </a:xfrm>
          <a:prstGeom prst="rect">
            <a:avLst/>
          </a:prstGeom>
        </p:spPr>
      </p:pic>
      <p:pic>
        <p:nvPicPr>
          <p:cNvPr id="8" name="Tijdelijke aanduiding voor inhoud 7">
            <a:extLst>
              <a:ext uri="{FF2B5EF4-FFF2-40B4-BE49-F238E27FC236}">
                <a16:creationId xmlns:a16="http://schemas.microsoft.com/office/drawing/2014/main" id="{F5049CA8-D394-EAE0-5FE3-DB3FD454EC3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6509" r="3095" b="1"/>
          <a:stretch/>
        </p:blipFill>
        <p:spPr>
          <a:xfrm>
            <a:off x="6116658" y="599724"/>
            <a:ext cx="5626608" cy="3547872"/>
          </a:xfrm>
          <a:prstGeom prst="rect">
            <a:avLst/>
          </a:prstGeom>
        </p:spPr>
      </p:pic>
      <p:sp>
        <p:nvSpPr>
          <p:cNvPr id="23" name="Rectangle 22">
            <a:extLst>
              <a:ext uri="{FF2B5EF4-FFF2-40B4-BE49-F238E27FC236}">
                <a16:creationId xmlns:a16="http://schemas.microsoft.com/office/drawing/2014/main" id="{9180D5DB-9658-40A6-A418-7C6998222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59E76697-7488-70D5-CF0E-19B8526C0A9A}"/>
              </a:ext>
            </a:extLst>
          </p:cNvPr>
          <p:cNvSpPr>
            <a:spLocks noGrp="1"/>
          </p:cNvSpPr>
          <p:nvPr>
            <p:ph type="title"/>
          </p:nvPr>
        </p:nvSpPr>
        <p:spPr>
          <a:xfrm>
            <a:off x="627120" y="4319752"/>
            <a:ext cx="10947620" cy="1155959"/>
          </a:xfrm>
        </p:spPr>
        <p:txBody>
          <a:bodyPr vert="horz" lIns="91440" tIns="45720" rIns="91440" bIns="45720" rtlCol="0" anchor="b">
            <a:normAutofit/>
          </a:bodyPr>
          <a:lstStyle/>
          <a:p>
            <a:endParaRPr lang="en-US" sz="3600" dirty="0">
              <a:solidFill>
                <a:srgbClr val="FFFFFF"/>
              </a:solidFill>
            </a:endParaRPr>
          </a:p>
        </p:txBody>
      </p:sp>
      <p:grpSp>
        <p:nvGrpSpPr>
          <p:cNvPr id="25" name="Group 24">
            <a:extLst>
              <a:ext uri="{FF2B5EF4-FFF2-40B4-BE49-F238E27FC236}">
                <a16:creationId xmlns:a16="http://schemas.microsoft.com/office/drawing/2014/main" id="{632810AB-1783-4EC2-BA98-A04B50D038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6" name="Rectangle 25">
              <a:extLst>
                <a:ext uri="{FF2B5EF4-FFF2-40B4-BE49-F238E27FC236}">
                  <a16:creationId xmlns:a16="http://schemas.microsoft.com/office/drawing/2014/main" id="{4F09CE43-7546-451A-9418-9977AE731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92C17367-5B48-4C71-825E-C1A8CFEC8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86EA071A-7654-4C9E-AA2E-203E15234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131063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169958B5-5C27-4A9A-983B-AC6A83EFD5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56876" y="1436050"/>
            <a:ext cx="0" cy="1645920"/>
          </a:xfrm>
          <a:prstGeom prst="line">
            <a:avLst/>
          </a:prstGeom>
          <a:ln w="19050">
            <a:solidFill>
              <a:srgbClr val="3D3D3D"/>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buiten, person, boom, persoon&#10;&#10;Automatisch gegenereerde beschrijving">
            <a:extLst>
              <a:ext uri="{FF2B5EF4-FFF2-40B4-BE49-F238E27FC236}">
                <a16:creationId xmlns:a16="http://schemas.microsoft.com/office/drawing/2014/main" id="{1D7DA560-3E09-589E-23FF-31577DA31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268" y="541064"/>
            <a:ext cx="1657817" cy="3435892"/>
          </a:xfrm>
          <a:prstGeom prst="rect">
            <a:avLst/>
          </a:prstGeom>
        </p:spPr>
      </p:pic>
      <p:pic>
        <p:nvPicPr>
          <p:cNvPr id="7" name="Afbeelding 6" descr="Afbeelding met vogel, plant&#10;&#10;Automatisch gegenereerde beschrijving">
            <a:extLst>
              <a:ext uri="{FF2B5EF4-FFF2-40B4-BE49-F238E27FC236}">
                <a16:creationId xmlns:a16="http://schemas.microsoft.com/office/drawing/2014/main" id="{41AA7C98-F264-E43E-5089-7FAB7BCA6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960" y="541064"/>
            <a:ext cx="2645636" cy="3435892"/>
          </a:xfrm>
          <a:prstGeom prst="rect">
            <a:avLst/>
          </a:prstGeom>
        </p:spPr>
      </p:pic>
      <p:sp useBgFill="1">
        <p:nvSpPr>
          <p:cNvPr id="35" name="Rectangle 34">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ln>
            <a:noFill/>
          </a:ln>
          <a:effectLst/>
        </p:spPr>
        <p:style>
          <a:lnRef idx="1">
            <a:schemeClr val="accent1"/>
          </a:lnRef>
          <a:fillRef idx="3">
            <a:schemeClr val="accent1"/>
          </a:fillRef>
          <a:effectRef idx="2">
            <a:schemeClr val="accent1"/>
          </a:effectRef>
          <a:fontRef idx="minor">
            <a:schemeClr val="lt1"/>
          </a:fontRef>
        </p:style>
      </p:sp>
      <p:sp useBgFill="1">
        <p:nvSpPr>
          <p:cNvPr id="37" name="Rectangle 36">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76057"/>
            <a:ext cx="11303626" cy="2034709"/>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32FA67B0-8807-AAF1-E215-CAD3E69A5E4B}"/>
              </a:ext>
            </a:extLst>
          </p:cNvPr>
          <p:cNvSpPr>
            <a:spLocks noGrp="1"/>
          </p:cNvSpPr>
          <p:nvPr>
            <p:ph type="title"/>
          </p:nvPr>
        </p:nvSpPr>
        <p:spPr>
          <a:xfrm>
            <a:off x="850899" y="4556520"/>
            <a:ext cx="4923365" cy="1691879"/>
          </a:xfrm>
        </p:spPr>
        <p:txBody>
          <a:bodyPr anchor="ctr">
            <a:normAutofit/>
          </a:bodyPr>
          <a:lstStyle/>
          <a:p>
            <a:r>
              <a:rPr lang="nl-NL" dirty="0">
                <a:solidFill>
                  <a:schemeClr val="tx2"/>
                </a:solidFill>
              </a:rPr>
              <a:t>mosterd</a:t>
            </a:r>
          </a:p>
        </p:txBody>
      </p:sp>
      <p:pic>
        <p:nvPicPr>
          <p:cNvPr id="11" name="Tijdelijke aanduiding voor inhoud 10" descr="Afbeelding met gras, buiten, lucht, bloem&#10;&#10;Automatisch gegenereerde beschrijving">
            <a:extLst>
              <a:ext uri="{FF2B5EF4-FFF2-40B4-BE49-F238E27FC236}">
                <a16:creationId xmlns:a16="http://schemas.microsoft.com/office/drawing/2014/main" id="{2DC02847-27A6-C151-8E7A-7970C8E88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140" y="541064"/>
            <a:ext cx="2284868" cy="3435892"/>
          </a:xfrm>
          <a:prstGeom prst="rect">
            <a:avLst/>
          </a:prstGeom>
        </p:spPr>
      </p:pic>
      <p:cxnSp>
        <p:nvCxnSpPr>
          <p:cNvPr id="39" name="Straight Connector 38">
            <a:extLst>
              <a:ext uri="{FF2B5EF4-FFF2-40B4-BE49-F238E27FC236}">
                <a16:creationId xmlns:a16="http://schemas.microsoft.com/office/drawing/2014/main" id="{FF8BD25D-8B66-4F26-8257-6DC0736291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33477" y="1436050"/>
            <a:ext cx="0" cy="1645920"/>
          </a:xfrm>
          <a:prstGeom prst="line">
            <a:avLst/>
          </a:prstGeom>
          <a:ln w="19050">
            <a:solidFill>
              <a:srgbClr val="3D3D3D"/>
            </a:solidFill>
          </a:ln>
        </p:spPr>
        <p:style>
          <a:lnRef idx="1">
            <a:schemeClr val="accent1"/>
          </a:lnRef>
          <a:fillRef idx="0">
            <a:schemeClr val="accent1"/>
          </a:fillRef>
          <a:effectRef idx="0">
            <a:schemeClr val="accent1"/>
          </a:effectRef>
          <a:fontRef idx="minor">
            <a:schemeClr val="tx1"/>
          </a:fontRef>
        </p:style>
      </p:cxnSp>
      <p:sp>
        <p:nvSpPr>
          <p:cNvPr id="28" name="Content Placeholder 27">
            <a:extLst>
              <a:ext uri="{FF2B5EF4-FFF2-40B4-BE49-F238E27FC236}">
                <a16:creationId xmlns:a16="http://schemas.microsoft.com/office/drawing/2014/main" id="{6AAFE290-8AA6-B5E6-4504-7FED4BC12D13}"/>
              </a:ext>
            </a:extLst>
          </p:cNvPr>
          <p:cNvSpPr>
            <a:spLocks noGrp="1"/>
          </p:cNvSpPr>
          <p:nvPr>
            <p:ph idx="1"/>
          </p:nvPr>
        </p:nvSpPr>
        <p:spPr>
          <a:xfrm>
            <a:off x="6146801" y="4556520"/>
            <a:ext cx="5194300" cy="1691879"/>
          </a:xfrm>
        </p:spPr>
        <p:txBody>
          <a:bodyPr>
            <a:normAutofit/>
          </a:bodyPr>
          <a:lstStyle/>
          <a:p>
            <a:endParaRPr lang="en-US"/>
          </a:p>
        </p:txBody>
      </p:sp>
    </p:spTree>
    <p:extLst>
      <p:ext uri="{BB962C8B-B14F-4D97-AF65-F5344CB8AC3E}">
        <p14:creationId xmlns:p14="http://schemas.microsoft.com/office/powerpoint/2010/main" val="294631684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BBE0B-B645-1EE4-27F8-0422EC70F40C}"/>
              </a:ext>
            </a:extLst>
          </p:cNvPr>
          <p:cNvSpPr>
            <a:spLocks noGrp="1"/>
          </p:cNvSpPr>
          <p:nvPr>
            <p:ph type="title"/>
          </p:nvPr>
        </p:nvSpPr>
        <p:spPr/>
        <p:txBody>
          <a:bodyPr/>
          <a:lstStyle/>
          <a:p>
            <a:r>
              <a:rPr lang="nl-NL" dirty="0"/>
              <a:t>Het koninkrijk van God:</a:t>
            </a:r>
          </a:p>
        </p:txBody>
      </p:sp>
      <p:sp>
        <p:nvSpPr>
          <p:cNvPr id="3" name="Tijdelijke aanduiding voor inhoud 2">
            <a:extLst>
              <a:ext uri="{FF2B5EF4-FFF2-40B4-BE49-F238E27FC236}">
                <a16:creationId xmlns:a16="http://schemas.microsoft.com/office/drawing/2014/main" id="{687BBAF8-1BBD-5059-3D69-D8C06A566DA9}"/>
              </a:ext>
            </a:extLst>
          </p:cNvPr>
          <p:cNvSpPr>
            <a:spLocks noGrp="1"/>
          </p:cNvSpPr>
          <p:nvPr>
            <p:ph idx="1"/>
          </p:nvPr>
        </p:nvSpPr>
        <p:spPr/>
        <p:txBody>
          <a:bodyPr>
            <a:normAutofit fontScale="92500" lnSpcReduction="20000"/>
          </a:bodyPr>
          <a:lstStyle/>
          <a:p>
            <a:r>
              <a:rPr lang="nl-NL" sz="2800" dirty="0">
                <a:solidFill>
                  <a:schemeClr val="tx1"/>
                </a:solidFill>
              </a:rPr>
              <a:t>is een kracht van leven en groei!</a:t>
            </a:r>
          </a:p>
          <a:p>
            <a:pPr lvl="1"/>
            <a:r>
              <a:rPr lang="nl-NL" sz="2400" dirty="0">
                <a:solidFill>
                  <a:schemeClr val="tx1"/>
                </a:solidFill>
              </a:rPr>
              <a:t>er is geduld nodig, het is geen explosieve kracht;</a:t>
            </a:r>
          </a:p>
          <a:p>
            <a:pPr lvl="1"/>
            <a:r>
              <a:rPr lang="nl-NL" sz="2400" dirty="0">
                <a:solidFill>
                  <a:schemeClr val="tx1"/>
                </a:solidFill>
              </a:rPr>
              <a:t>het koninkrijk neemt niet in met geweld;</a:t>
            </a:r>
          </a:p>
          <a:p>
            <a:pPr lvl="1"/>
            <a:r>
              <a:rPr lang="nl-NL" sz="2400" dirty="0">
                <a:solidFill>
                  <a:schemeClr val="tx1"/>
                </a:solidFill>
              </a:rPr>
              <a:t>het begint klein.</a:t>
            </a:r>
          </a:p>
          <a:p>
            <a:r>
              <a:rPr lang="nl-NL" sz="2800" dirty="0">
                <a:solidFill>
                  <a:schemeClr val="tx1"/>
                </a:solidFill>
              </a:rPr>
              <a:t>begint met een verandering van het hart</a:t>
            </a:r>
          </a:p>
          <a:p>
            <a:pPr lvl="1"/>
            <a:r>
              <a:rPr lang="nl-NL" sz="2400" dirty="0">
                <a:solidFill>
                  <a:schemeClr val="tx1"/>
                </a:solidFill>
              </a:rPr>
              <a:t>eerst onzichtbaar, dan zichtbaar;</a:t>
            </a:r>
          </a:p>
          <a:p>
            <a:pPr lvl="1"/>
            <a:r>
              <a:rPr lang="nl-NL" sz="2400" dirty="0">
                <a:solidFill>
                  <a:schemeClr val="tx1"/>
                </a:solidFill>
              </a:rPr>
              <a:t>het hart moet ‘goede grond’ hebben om vrucht te dragen;</a:t>
            </a:r>
          </a:p>
          <a:p>
            <a:pPr lvl="1"/>
            <a:r>
              <a:rPr lang="nl-NL" sz="2400" dirty="0">
                <a:solidFill>
                  <a:schemeClr val="tx1"/>
                </a:solidFill>
              </a:rPr>
              <a:t>zoals gist deeg verandert.</a:t>
            </a:r>
          </a:p>
          <a:p>
            <a:pPr lvl="1"/>
            <a:endParaRPr lang="nl-NL" sz="2400" dirty="0"/>
          </a:p>
        </p:txBody>
      </p:sp>
    </p:spTree>
    <p:extLst>
      <p:ext uri="{BB962C8B-B14F-4D97-AF65-F5344CB8AC3E}">
        <p14:creationId xmlns:p14="http://schemas.microsoft.com/office/powerpoint/2010/main" val="3572064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2C05D9-8A4C-A38A-CA41-936ECFE11B03}"/>
              </a:ext>
            </a:extLst>
          </p:cNvPr>
          <p:cNvSpPr>
            <a:spLocks noGrp="1"/>
          </p:cNvSpPr>
          <p:nvPr>
            <p:ph type="title"/>
          </p:nvPr>
        </p:nvSpPr>
        <p:spPr>
          <a:xfrm>
            <a:off x="581192" y="702156"/>
            <a:ext cx="11029616" cy="1013800"/>
          </a:xfrm>
        </p:spPr>
        <p:txBody>
          <a:bodyPr>
            <a:normAutofit/>
          </a:bodyPr>
          <a:lstStyle/>
          <a:p>
            <a:r>
              <a:rPr lang="nl-NL">
                <a:solidFill>
                  <a:srgbClr val="FFFFFF"/>
                </a:solidFill>
              </a:rPr>
              <a:t>Hoe wordt het koninkrijk van god in ons zichtbaar?</a:t>
            </a:r>
          </a:p>
        </p:txBody>
      </p:sp>
      <p:sp>
        <p:nvSpPr>
          <p:cNvPr id="14" name="Rectangle 13">
            <a:extLst>
              <a:ext uri="{FF2B5EF4-FFF2-40B4-BE49-F238E27FC236}">
                <a16:creationId xmlns:a16="http://schemas.microsoft.com/office/drawing/2014/main" id="{AD8034AD-3E16-4F15-BF5A-BE32C56EC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 y="2180496"/>
            <a:ext cx="2737942"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5" name="Afbeelding 4">
            <a:extLst>
              <a:ext uri="{FF2B5EF4-FFF2-40B4-BE49-F238E27FC236}">
                <a16:creationId xmlns:a16="http://schemas.microsoft.com/office/drawing/2014/main" id="{97202BDD-F3CC-120B-EF2E-4319923A58C6}"/>
              </a:ext>
            </a:extLst>
          </p:cNvPr>
          <p:cNvPicPr>
            <a:picLocks noChangeAspect="1"/>
          </p:cNvPicPr>
          <p:nvPr/>
        </p:nvPicPr>
        <p:blipFill rotWithShape="1">
          <a:blip r:embed="rId2">
            <a:extLst>
              <a:ext uri="{28A0092B-C50C-407E-A947-70E740481C1C}">
                <a14:useLocalDpi xmlns:a14="http://schemas.microsoft.com/office/drawing/2010/main" val="0"/>
              </a:ext>
            </a:extLst>
          </a:blip>
          <a:srcRect l="12666" t="4666" r="17695" b="24308"/>
          <a:stretch/>
        </p:blipFill>
        <p:spPr>
          <a:xfrm>
            <a:off x="603625" y="2953487"/>
            <a:ext cx="2430650" cy="2479060"/>
          </a:xfrm>
          <a:prstGeom prst="rect">
            <a:avLst/>
          </a:prstGeom>
        </p:spPr>
      </p:pic>
      <p:sp>
        <p:nvSpPr>
          <p:cNvPr id="16" name="Rectangle 15">
            <a:extLst>
              <a:ext uri="{FF2B5EF4-FFF2-40B4-BE49-F238E27FC236}">
                <a16:creationId xmlns:a16="http://schemas.microsoft.com/office/drawing/2014/main" id="{DBA75D13-5FB1-44FA-A579-4DC5FD6B5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2180497"/>
            <a:ext cx="2737942" cy="194240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Afbeelding 6">
            <a:extLst>
              <a:ext uri="{FF2B5EF4-FFF2-40B4-BE49-F238E27FC236}">
                <a16:creationId xmlns:a16="http://schemas.microsoft.com/office/drawing/2014/main" id="{174D3119-F437-4469-1DAB-6C38E20C02C1}"/>
              </a:ext>
            </a:extLst>
          </p:cNvPr>
          <p:cNvPicPr>
            <a:picLocks noChangeAspect="1"/>
          </p:cNvPicPr>
          <p:nvPr/>
        </p:nvPicPr>
        <p:blipFill rotWithShape="1">
          <a:blip r:embed="rId3">
            <a:extLst>
              <a:ext uri="{28A0092B-C50C-407E-A947-70E740481C1C}">
                <a14:useLocalDpi xmlns:a14="http://schemas.microsoft.com/office/drawing/2010/main" val="0"/>
              </a:ext>
            </a:extLst>
          </a:blip>
          <a:srcRect l="10380" t="3295" r="14953" b="24308"/>
          <a:stretch/>
        </p:blipFill>
        <p:spPr>
          <a:xfrm>
            <a:off x="3933882" y="2361056"/>
            <a:ext cx="1639226" cy="1589391"/>
          </a:xfrm>
          <a:prstGeom prst="rect">
            <a:avLst/>
          </a:prstGeom>
        </p:spPr>
      </p:pic>
      <p:pic>
        <p:nvPicPr>
          <p:cNvPr id="9" name="Afbeelding 8">
            <a:extLst>
              <a:ext uri="{FF2B5EF4-FFF2-40B4-BE49-F238E27FC236}">
                <a16:creationId xmlns:a16="http://schemas.microsoft.com/office/drawing/2014/main" id="{16C65E02-4FC9-8AE9-A3AC-DAA2E8B598DB}"/>
              </a:ext>
            </a:extLst>
          </p:cNvPr>
          <p:cNvPicPr>
            <a:picLocks noChangeAspect="1"/>
          </p:cNvPicPr>
          <p:nvPr/>
        </p:nvPicPr>
        <p:blipFill rotWithShape="1">
          <a:blip r:embed="rId4">
            <a:extLst>
              <a:ext uri="{28A0092B-C50C-407E-A947-70E740481C1C}">
                <a14:useLocalDpi xmlns:a14="http://schemas.microsoft.com/office/drawing/2010/main" val="0"/>
              </a:ext>
            </a:extLst>
          </a:blip>
          <a:srcRect l="13886" t="5581" r="13124" b="24308"/>
          <a:stretch/>
        </p:blipFill>
        <p:spPr>
          <a:xfrm>
            <a:off x="3910017" y="4458393"/>
            <a:ext cx="1667382" cy="1601615"/>
          </a:xfrm>
          <a:prstGeom prst="rect">
            <a:avLst/>
          </a:prstGeom>
        </p:spPr>
      </p:pic>
      <p:sp>
        <p:nvSpPr>
          <p:cNvPr id="18" name="Rectangle 17">
            <a:extLst>
              <a:ext uri="{FF2B5EF4-FFF2-40B4-BE49-F238E27FC236}">
                <a16:creationId xmlns:a16="http://schemas.microsoft.com/office/drawing/2014/main" id="{522F4070-BC79-40BC-883E-62300F991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4778" y="4283771"/>
            <a:ext cx="2737942" cy="194240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ijdelijke aanduiding voor inhoud 2">
            <a:extLst>
              <a:ext uri="{FF2B5EF4-FFF2-40B4-BE49-F238E27FC236}">
                <a16:creationId xmlns:a16="http://schemas.microsoft.com/office/drawing/2014/main" id="{5A5E1730-A3FB-31E6-6DD8-3697CB291F56}"/>
              </a:ext>
            </a:extLst>
          </p:cNvPr>
          <p:cNvSpPr>
            <a:spLocks noGrp="1"/>
          </p:cNvSpPr>
          <p:nvPr>
            <p:ph idx="1"/>
          </p:nvPr>
        </p:nvSpPr>
        <p:spPr>
          <a:xfrm>
            <a:off x="6335805" y="2180496"/>
            <a:ext cx="5275001" cy="4045683"/>
          </a:xfrm>
        </p:spPr>
        <p:txBody>
          <a:bodyPr>
            <a:normAutofit/>
          </a:bodyPr>
          <a:lstStyle/>
          <a:p>
            <a:endParaRPr lang="nl-NL" dirty="0"/>
          </a:p>
          <a:p>
            <a:r>
              <a:rPr lang="nl-NL" sz="2800" dirty="0">
                <a:solidFill>
                  <a:schemeClr val="tx1"/>
                </a:solidFill>
              </a:rPr>
              <a:t>Door wat wij zeggen</a:t>
            </a:r>
          </a:p>
          <a:p>
            <a:endParaRPr lang="nl-NL" sz="2800" dirty="0">
              <a:solidFill>
                <a:schemeClr val="tx1"/>
              </a:solidFill>
            </a:endParaRPr>
          </a:p>
          <a:p>
            <a:r>
              <a:rPr lang="nl-NL" sz="2800" dirty="0">
                <a:solidFill>
                  <a:schemeClr val="tx1"/>
                </a:solidFill>
              </a:rPr>
              <a:t>Door wat we doen</a:t>
            </a:r>
          </a:p>
          <a:p>
            <a:endParaRPr lang="nl-NL" sz="2800" dirty="0">
              <a:solidFill>
                <a:schemeClr val="tx1"/>
              </a:solidFill>
            </a:endParaRPr>
          </a:p>
          <a:p>
            <a:r>
              <a:rPr lang="nl-NL" sz="2800" dirty="0">
                <a:solidFill>
                  <a:schemeClr val="tx1"/>
                </a:solidFill>
              </a:rPr>
              <a:t>Door wie we zijn, hoe we leven</a:t>
            </a:r>
            <a:endParaRPr lang="nl-NL" sz="2400" dirty="0">
              <a:solidFill>
                <a:schemeClr val="tx1"/>
              </a:solidFill>
            </a:endParaRPr>
          </a:p>
        </p:txBody>
      </p:sp>
    </p:spTree>
    <p:extLst>
      <p:ext uri="{BB962C8B-B14F-4D97-AF65-F5344CB8AC3E}">
        <p14:creationId xmlns:p14="http://schemas.microsoft.com/office/powerpoint/2010/main" val="409261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41E7DC-C148-4A95-AF2B-D613C2820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3FB3E502-7B9D-4CC2-AEF1-61E35D08E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C3DFB63-5ACC-44EB-A0A9-33D0ADA3E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Tijdelijke aanduiding voor inhoud 4" descr="Afbeelding met plant, gras&#10;&#10;Automatisch gegenereerde beschrijving">
            <a:extLst>
              <a:ext uri="{FF2B5EF4-FFF2-40B4-BE49-F238E27FC236}">
                <a16:creationId xmlns:a16="http://schemas.microsoft.com/office/drawing/2014/main" id="{3E54063A-F4A0-BFC2-3C07-67A6FB42BF7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324" b="9721"/>
          <a:stretch/>
        </p:blipFill>
        <p:spPr>
          <a:xfrm>
            <a:off x="20" y="10"/>
            <a:ext cx="12191980" cy="6857990"/>
          </a:xfrm>
          <a:prstGeom prst="rect">
            <a:avLst/>
          </a:prstGeom>
        </p:spPr>
      </p:pic>
    </p:spTree>
    <p:extLst>
      <p:ext uri="{BB962C8B-B14F-4D97-AF65-F5344CB8AC3E}">
        <p14:creationId xmlns:p14="http://schemas.microsoft.com/office/powerpoint/2010/main" val="92139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F49C0B03-33DD-0BE2-782D-6F38A0238EF7}"/>
              </a:ext>
            </a:extLst>
          </p:cNvPr>
          <p:cNvPicPr>
            <a:picLocks noChangeAspect="1"/>
          </p:cNvPicPr>
          <p:nvPr/>
        </p:nvPicPr>
        <p:blipFill rotWithShape="1">
          <a:blip r:embed="rId2"/>
          <a:srcRect l="2695" t="5670" r="13456"/>
          <a:stretch/>
        </p:blipFill>
        <p:spPr>
          <a:xfrm>
            <a:off x="20" y="10"/>
            <a:ext cx="12191980" cy="6857990"/>
          </a:xfrm>
          <a:prstGeom prst="rect">
            <a:avLst/>
          </a:prstGeom>
        </p:spPr>
      </p:pic>
      <p:sp>
        <p:nvSpPr>
          <p:cNvPr id="33" name="Rectangle 32">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9257916F-271C-4D56-AEDE-0309D1746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EC75C176-BB0F-4087-B339-FC37356C0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0C0BF33D-021F-87D6-9B75-B21721682593}"/>
              </a:ext>
            </a:extLst>
          </p:cNvPr>
          <p:cNvSpPr>
            <a:spLocks noGrp="1"/>
          </p:cNvSpPr>
          <p:nvPr>
            <p:ph type="ctrTitle"/>
          </p:nvPr>
        </p:nvSpPr>
        <p:spPr>
          <a:xfrm>
            <a:off x="609599" y="4572000"/>
            <a:ext cx="10965141" cy="895244"/>
          </a:xfrm>
        </p:spPr>
        <p:txBody>
          <a:bodyPr>
            <a:normAutofit/>
          </a:bodyPr>
          <a:lstStyle/>
          <a:p>
            <a:pPr>
              <a:lnSpc>
                <a:spcPct val="90000"/>
              </a:lnSpc>
            </a:pPr>
            <a:r>
              <a:rPr lang="nl-NL" sz="2800">
                <a:solidFill>
                  <a:srgbClr val="FFFFFF"/>
                </a:solidFill>
              </a:rPr>
              <a:t>Hoe wordt het koninkrijk van God zichtbaar in ons?</a:t>
            </a:r>
          </a:p>
        </p:txBody>
      </p:sp>
      <p:sp>
        <p:nvSpPr>
          <p:cNvPr id="3" name="Ondertitel 2">
            <a:extLst>
              <a:ext uri="{FF2B5EF4-FFF2-40B4-BE49-F238E27FC236}">
                <a16:creationId xmlns:a16="http://schemas.microsoft.com/office/drawing/2014/main" id="{578A4000-F77A-91A1-BA71-9584BE12E07B}"/>
              </a:ext>
            </a:extLst>
          </p:cNvPr>
          <p:cNvSpPr>
            <a:spLocks noGrp="1"/>
          </p:cNvSpPr>
          <p:nvPr>
            <p:ph type="subTitle" idx="1"/>
          </p:nvPr>
        </p:nvSpPr>
        <p:spPr>
          <a:xfrm>
            <a:off x="609598" y="5467246"/>
            <a:ext cx="10965142" cy="484822"/>
          </a:xfrm>
        </p:spPr>
        <p:txBody>
          <a:bodyPr>
            <a:normAutofit/>
          </a:bodyPr>
          <a:lstStyle/>
          <a:p>
            <a:r>
              <a:rPr lang="nl-NL">
                <a:solidFill>
                  <a:srgbClr val="EBEBEB"/>
                </a:solidFill>
              </a:rPr>
              <a:t>Zondag 27 november</a:t>
            </a:r>
            <a:endParaRPr lang="nl-NL" dirty="0">
              <a:solidFill>
                <a:srgbClr val="EBEBEB"/>
              </a:solidFill>
            </a:endParaRPr>
          </a:p>
        </p:txBody>
      </p:sp>
    </p:spTree>
    <p:extLst>
      <p:ext uri="{BB962C8B-B14F-4D97-AF65-F5344CB8AC3E}">
        <p14:creationId xmlns:p14="http://schemas.microsoft.com/office/powerpoint/2010/main" val="2418702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9FC55-F08E-8054-8BAB-704DDE4A3F6A}"/>
              </a:ext>
            </a:extLst>
          </p:cNvPr>
          <p:cNvSpPr>
            <a:spLocks noGrp="1"/>
          </p:cNvSpPr>
          <p:nvPr>
            <p:ph type="title"/>
          </p:nvPr>
        </p:nvSpPr>
        <p:spPr/>
        <p:txBody>
          <a:bodyPr/>
          <a:lstStyle/>
          <a:p>
            <a:r>
              <a:rPr lang="nl-NL" dirty="0" err="1"/>
              <a:t>Matteüs</a:t>
            </a:r>
            <a:r>
              <a:rPr lang="nl-NL" dirty="0"/>
              <a:t> 13:1-8								</a:t>
            </a:r>
            <a:r>
              <a:rPr lang="az-Cyrl-AZ" i="0" cap="all" dirty="0">
                <a:effectLst/>
                <a:latin typeface="ArialMT"/>
              </a:rPr>
              <a:t>МАТВІЯ</a:t>
            </a:r>
            <a:r>
              <a:rPr lang="nl-NL" dirty="0">
                <a:latin typeface="ArialMT"/>
              </a:rPr>
              <a:t> 13:1-8</a:t>
            </a:r>
          </a:p>
        </p:txBody>
      </p:sp>
      <p:sp>
        <p:nvSpPr>
          <p:cNvPr id="3" name="Tijdelijke aanduiding voor inhoud 2">
            <a:extLst>
              <a:ext uri="{FF2B5EF4-FFF2-40B4-BE49-F238E27FC236}">
                <a16:creationId xmlns:a16="http://schemas.microsoft.com/office/drawing/2014/main" id="{4EA0E25C-F2B1-F8BA-73E4-A197ED18EE28}"/>
              </a:ext>
            </a:extLst>
          </p:cNvPr>
          <p:cNvSpPr>
            <a:spLocks noGrp="1"/>
          </p:cNvSpPr>
          <p:nvPr>
            <p:ph sz="half" idx="1"/>
          </p:nvPr>
        </p:nvSpPr>
        <p:spPr/>
        <p:txBody>
          <a:bodyPr>
            <a:normAutofit/>
          </a:bodyPr>
          <a:lstStyle/>
          <a:p>
            <a:pPr marL="0" indent="0">
              <a:buNone/>
            </a:pPr>
            <a:r>
              <a:rPr lang="nl-NL" dirty="0">
                <a:solidFill>
                  <a:schemeClr val="tx1"/>
                </a:solidFill>
              </a:rPr>
              <a:t>Die dag verliet Jezus het huis en ging aan de oever van het meer zitten.</a:t>
            </a:r>
          </a:p>
          <a:p>
            <a:pPr marL="0" indent="0">
              <a:buNone/>
            </a:pPr>
            <a:r>
              <a:rPr lang="nl-NL" dirty="0">
                <a:solidFill>
                  <a:schemeClr val="tx1"/>
                </a:solidFill>
              </a:rPr>
              <a:t>Er kwam een grote mensenmassa om Hem heen staan, en daarom ging Hij in een boot zitten, terwijl de menigte op de oever bleef.</a:t>
            </a:r>
          </a:p>
          <a:p>
            <a:pPr marL="0" indent="0">
              <a:buNone/>
            </a:pPr>
            <a:r>
              <a:rPr lang="nl-NL" dirty="0">
                <a:solidFill>
                  <a:schemeClr val="tx1"/>
                </a:solidFill>
              </a:rPr>
              <a:t>Hij sprak in allerlei gelijkenissen tot hen: ‘Een zaaier ging eropuit om te zaaien.</a:t>
            </a:r>
          </a:p>
          <a:p>
            <a:pPr marL="0" indent="0">
              <a:buNone/>
            </a:pPr>
            <a:r>
              <a:rPr lang="nl-NL" dirty="0">
                <a:solidFill>
                  <a:schemeClr val="tx1"/>
                </a:solidFill>
              </a:rPr>
              <a:t>Tijdens het zaaien viel een deel van het zaad op de weg, en er kwamen vogels die het opaten.</a:t>
            </a:r>
          </a:p>
        </p:txBody>
      </p:sp>
      <p:sp>
        <p:nvSpPr>
          <p:cNvPr id="4" name="Tijdelijke aanduiding voor inhoud 3">
            <a:extLst>
              <a:ext uri="{FF2B5EF4-FFF2-40B4-BE49-F238E27FC236}">
                <a16:creationId xmlns:a16="http://schemas.microsoft.com/office/drawing/2014/main" id="{AD51D165-D0A2-9AB5-287F-18CDD35EFC17}"/>
              </a:ext>
            </a:extLst>
          </p:cNvPr>
          <p:cNvSpPr>
            <a:spLocks noGrp="1"/>
          </p:cNvSpPr>
          <p:nvPr>
            <p:ph sz="half" idx="2"/>
          </p:nvPr>
        </p:nvSpPr>
        <p:spPr/>
        <p:txBody>
          <a:bodyPr>
            <a:normAutofit/>
          </a:bodyPr>
          <a:lstStyle/>
          <a:p>
            <a:pPr marL="0" indent="0">
              <a:buNone/>
            </a:pPr>
            <a:r>
              <a:rPr lang="az-Cyrl-AZ" b="0" i="0" dirty="0">
                <a:solidFill>
                  <a:schemeClr val="tx1"/>
                </a:solidFill>
                <a:effectLst/>
                <a:latin typeface="ArialMT"/>
              </a:rPr>
              <a:t>Того дня Ісус вийшов з дому і сидів біля моря;</a:t>
            </a:r>
          </a:p>
          <a:p>
            <a:pPr marL="0" indent="0">
              <a:buNone/>
            </a:pPr>
            <a:br>
              <a:rPr lang="az-Cyrl-AZ" b="0" i="0" dirty="0">
                <a:solidFill>
                  <a:schemeClr val="tx1"/>
                </a:solidFill>
                <a:effectLst/>
                <a:latin typeface="ArialMT"/>
              </a:rPr>
            </a:br>
            <a:r>
              <a:rPr lang="az-Cyrl-AZ" b="0" i="0" dirty="0">
                <a:solidFill>
                  <a:schemeClr val="tx1"/>
                </a:solidFill>
                <a:effectLst/>
                <a:latin typeface="ArialMT"/>
              </a:rPr>
              <a:t>і зібралося біля Нього безліч людей; Він увійшов у човен і сів, а всі люди стояли на березі.</a:t>
            </a:r>
          </a:p>
          <a:p>
            <a:pPr marL="0" indent="0" algn="l">
              <a:buNone/>
            </a:pPr>
            <a:br>
              <a:rPr lang="az-Cyrl-AZ" b="0" i="0" dirty="0">
                <a:solidFill>
                  <a:schemeClr val="tx1"/>
                </a:solidFill>
                <a:effectLst/>
                <a:latin typeface="ArialMT"/>
              </a:rPr>
            </a:br>
            <a:r>
              <a:rPr lang="az-Cyrl-AZ" b="0" i="0" dirty="0">
                <a:solidFill>
                  <a:schemeClr val="tx1"/>
                </a:solidFill>
                <a:effectLst/>
                <a:latin typeface="ArialMT"/>
              </a:rPr>
              <a:t> І Він багато розповідав їм притчами, кажучи: Ось вийшов сіяч сіяти.</a:t>
            </a:r>
          </a:p>
          <a:p>
            <a:pPr marL="0" indent="0" algn="l">
              <a:buNone/>
            </a:pPr>
            <a:br>
              <a:rPr lang="az-Cyrl-AZ" b="0" i="0" dirty="0">
                <a:solidFill>
                  <a:schemeClr val="tx1"/>
                </a:solidFill>
                <a:effectLst/>
                <a:latin typeface="ArialMT"/>
              </a:rPr>
            </a:br>
            <a:r>
              <a:rPr lang="az-Cyrl-AZ" b="0" i="0" dirty="0">
                <a:solidFill>
                  <a:schemeClr val="tx1"/>
                </a:solidFill>
                <a:effectLst/>
                <a:latin typeface="ArialMT"/>
              </a:rPr>
              <a:t>І коли сіяв, одне </a:t>
            </a:r>
            <a:r>
              <a:rPr lang="az-Cyrl-AZ" b="0" i="1" dirty="0">
                <a:solidFill>
                  <a:schemeClr val="tx1"/>
                </a:solidFill>
                <a:effectLst/>
                <a:latin typeface="ArialMT"/>
              </a:rPr>
              <a:t>зерно</a:t>
            </a:r>
            <a:r>
              <a:rPr lang="az-Cyrl-AZ" b="0" i="0" dirty="0">
                <a:solidFill>
                  <a:schemeClr val="tx1"/>
                </a:solidFill>
                <a:effectLst/>
                <a:latin typeface="ArialMT"/>
              </a:rPr>
              <a:t> впало при дорозі, і прилетіли птахи та визбирали його.</a:t>
            </a:r>
          </a:p>
        </p:txBody>
      </p:sp>
    </p:spTree>
    <p:extLst>
      <p:ext uri="{BB962C8B-B14F-4D97-AF65-F5344CB8AC3E}">
        <p14:creationId xmlns:p14="http://schemas.microsoft.com/office/powerpoint/2010/main" val="354921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9FC55-F08E-8054-8BAB-704DDE4A3F6A}"/>
              </a:ext>
            </a:extLst>
          </p:cNvPr>
          <p:cNvSpPr>
            <a:spLocks noGrp="1"/>
          </p:cNvSpPr>
          <p:nvPr>
            <p:ph type="title"/>
          </p:nvPr>
        </p:nvSpPr>
        <p:spPr/>
        <p:txBody>
          <a:bodyPr/>
          <a:lstStyle/>
          <a:p>
            <a:r>
              <a:rPr lang="nl-NL" dirty="0" err="1"/>
              <a:t>Matteüs</a:t>
            </a:r>
            <a:r>
              <a:rPr lang="nl-NL" dirty="0"/>
              <a:t> 13:1-8								</a:t>
            </a:r>
            <a:r>
              <a:rPr lang="az-Cyrl-AZ" i="0" cap="all" dirty="0">
                <a:effectLst/>
                <a:latin typeface="ArialMT"/>
              </a:rPr>
              <a:t>МАТВІЯ</a:t>
            </a:r>
            <a:r>
              <a:rPr lang="nl-NL" dirty="0"/>
              <a:t> </a:t>
            </a:r>
            <a:r>
              <a:rPr lang="nl-NL" dirty="0">
                <a:latin typeface="ArialMT"/>
              </a:rPr>
              <a:t>13:1-8</a:t>
            </a:r>
          </a:p>
        </p:txBody>
      </p:sp>
      <p:sp>
        <p:nvSpPr>
          <p:cNvPr id="3" name="Tijdelijke aanduiding voor inhoud 2">
            <a:extLst>
              <a:ext uri="{FF2B5EF4-FFF2-40B4-BE49-F238E27FC236}">
                <a16:creationId xmlns:a16="http://schemas.microsoft.com/office/drawing/2014/main" id="{4EA0E25C-F2B1-F8BA-73E4-A197ED18EE28}"/>
              </a:ext>
            </a:extLst>
          </p:cNvPr>
          <p:cNvSpPr>
            <a:spLocks noGrp="1"/>
          </p:cNvSpPr>
          <p:nvPr>
            <p:ph sz="half" idx="1"/>
          </p:nvPr>
        </p:nvSpPr>
        <p:spPr/>
        <p:txBody>
          <a:bodyPr>
            <a:normAutofit lnSpcReduction="10000"/>
          </a:bodyPr>
          <a:lstStyle/>
          <a:p>
            <a:pPr marL="0" indent="0">
              <a:buNone/>
            </a:pPr>
            <a:r>
              <a:rPr lang="nl-NL" dirty="0">
                <a:solidFill>
                  <a:schemeClr val="tx1"/>
                </a:solidFill>
              </a:rPr>
              <a:t>Een ander deel viel op rotsachtige grond, waar maar weinig aarde was, en het schoot meteen op omdat het niet diep in de grond kon doordringen;</a:t>
            </a:r>
          </a:p>
          <a:p>
            <a:pPr marL="0" indent="0">
              <a:buNone/>
            </a:pPr>
            <a:r>
              <a:rPr lang="nl-NL" dirty="0">
                <a:solidFill>
                  <a:schemeClr val="tx1"/>
                </a:solidFill>
              </a:rPr>
              <a:t>en toen de zon opkwam verschroeide het, en doordat het geen wortel had droogde het uit.</a:t>
            </a:r>
          </a:p>
          <a:p>
            <a:pPr marL="0" indent="0">
              <a:buNone/>
            </a:pPr>
            <a:r>
              <a:rPr lang="nl-NL" dirty="0">
                <a:solidFill>
                  <a:schemeClr val="tx1"/>
                </a:solidFill>
              </a:rPr>
              <a:t>Weer een ander deel viel tussen de distels, en toen die opschoten verstikten ze het.</a:t>
            </a:r>
          </a:p>
          <a:p>
            <a:pPr marL="0" indent="0">
              <a:buNone/>
            </a:pPr>
            <a:r>
              <a:rPr lang="nl-NL" dirty="0">
                <a:solidFill>
                  <a:schemeClr val="tx1"/>
                </a:solidFill>
              </a:rPr>
              <a:t>Maar er viel ook zaad in goede grond, en dat droeg vrucht, deels honderdvoudig, deels </a:t>
            </a:r>
            <a:r>
              <a:rPr lang="nl-NL" dirty="0" err="1">
                <a:solidFill>
                  <a:schemeClr val="tx1"/>
                </a:solidFill>
              </a:rPr>
              <a:t>zestigvoudig</a:t>
            </a:r>
            <a:r>
              <a:rPr lang="nl-NL" dirty="0">
                <a:solidFill>
                  <a:schemeClr val="tx1"/>
                </a:solidFill>
              </a:rPr>
              <a:t>, deels dertigvoudig.</a:t>
            </a:r>
          </a:p>
        </p:txBody>
      </p:sp>
      <p:sp>
        <p:nvSpPr>
          <p:cNvPr id="4" name="Tijdelijke aanduiding voor inhoud 3">
            <a:extLst>
              <a:ext uri="{FF2B5EF4-FFF2-40B4-BE49-F238E27FC236}">
                <a16:creationId xmlns:a16="http://schemas.microsoft.com/office/drawing/2014/main" id="{AD51D165-D0A2-9AB5-287F-18CDD35EFC17}"/>
              </a:ext>
            </a:extLst>
          </p:cNvPr>
          <p:cNvSpPr>
            <a:spLocks noGrp="1"/>
          </p:cNvSpPr>
          <p:nvPr>
            <p:ph sz="half" idx="2"/>
          </p:nvPr>
        </p:nvSpPr>
        <p:spPr/>
        <p:txBody>
          <a:bodyPr>
            <a:normAutofit lnSpcReduction="10000"/>
          </a:bodyPr>
          <a:lstStyle/>
          <a:p>
            <a:pPr marL="0" indent="0" algn="l">
              <a:buNone/>
            </a:pPr>
            <a:r>
              <a:rPr lang="az-Cyrl-AZ" b="0" i="0" dirty="0">
                <a:solidFill>
                  <a:schemeClr val="tx1"/>
                </a:solidFill>
                <a:effectLst/>
                <a:latin typeface="ArialMT"/>
              </a:rPr>
              <a:t>Інше впало на кам’янистий ґрунт, де не було багато землі, і швидко зійшло, бо не мало глибокої землі,</a:t>
            </a:r>
          </a:p>
          <a:p>
            <a:pPr marL="0" indent="0" algn="l">
              <a:buNone/>
            </a:pPr>
            <a:br>
              <a:rPr lang="az-Cyrl-AZ" b="0" i="0" dirty="0">
                <a:solidFill>
                  <a:schemeClr val="tx1"/>
                </a:solidFill>
                <a:effectLst/>
                <a:latin typeface="ArialMT"/>
              </a:rPr>
            </a:br>
            <a:r>
              <a:rPr lang="az-Cyrl-AZ" b="0" i="0" dirty="0">
                <a:solidFill>
                  <a:schemeClr val="tx1"/>
                </a:solidFill>
                <a:effectLst/>
                <a:latin typeface="ArialMT"/>
              </a:rPr>
              <a:t> а як піднялося сонце, — зів’яло і, не маючи кореня, засохло.</a:t>
            </a:r>
          </a:p>
          <a:p>
            <a:pPr marL="0" indent="0" algn="l">
              <a:buNone/>
            </a:pPr>
            <a:br>
              <a:rPr lang="az-Cyrl-AZ" b="0" i="0" dirty="0">
                <a:solidFill>
                  <a:schemeClr val="tx1"/>
                </a:solidFill>
                <a:effectLst/>
                <a:latin typeface="ArialMT"/>
              </a:rPr>
            </a:br>
            <a:r>
              <a:rPr lang="az-Cyrl-AZ" b="0" i="0" dirty="0">
                <a:solidFill>
                  <a:schemeClr val="tx1"/>
                </a:solidFill>
                <a:effectLst/>
                <a:latin typeface="ArialMT"/>
              </a:rPr>
              <a:t> Інше впало в терня, а терня виросло й заглушило його.</a:t>
            </a:r>
          </a:p>
          <a:p>
            <a:pPr marL="0" indent="0" algn="l">
              <a:buNone/>
            </a:pPr>
            <a:r>
              <a:rPr lang="az-Cyrl-AZ" b="0" i="0" dirty="0">
                <a:solidFill>
                  <a:schemeClr val="tx1"/>
                </a:solidFill>
                <a:effectLst/>
                <a:latin typeface="ArialMT"/>
              </a:rPr>
              <a:t>А інше впало на добру землю і давало плід: одне в сто, одне в шістдесят, одне в тридцять разів.</a:t>
            </a:r>
            <a:endParaRPr lang="nl-NL" dirty="0">
              <a:solidFill>
                <a:schemeClr val="tx1"/>
              </a:solidFill>
            </a:endParaRPr>
          </a:p>
        </p:txBody>
      </p:sp>
    </p:spTree>
    <p:extLst>
      <p:ext uri="{BB962C8B-B14F-4D97-AF65-F5344CB8AC3E}">
        <p14:creationId xmlns:p14="http://schemas.microsoft.com/office/powerpoint/2010/main" val="4023110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B83546-C416-53C2-72D9-6075A4452DCF}"/>
              </a:ext>
            </a:extLst>
          </p:cNvPr>
          <p:cNvSpPr>
            <a:spLocks noGrp="1"/>
          </p:cNvSpPr>
          <p:nvPr>
            <p:ph type="title"/>
          </p:nvPr>
        </p:nvSpPr>
        <p:spPr/>
        <p:txBody>
          <a:bodyPr/>
          <a:lstStyle/>
          <a:p>
            <a:r>
              <a:rPr lang="nl-NL" dirty="0"/>
              <a:t>Lucas 13:18-21							</a:t>
            </a:r>
            <a:r>
              <a:rPr lang="az-Cyrl-AZ" b="0" i="0" dirty="0">
                <a:effectLst/>
                <a:latin typeface="-apple-system"/>
              </a:rPr>
              <a:t>Луки</a:t>
            </a:r>
            <a:r>
              <a:rPr lang="nl-NL" b="0" i="0" dirty="0">
                <a:effectLst/>
                <a:latin typeface="-apple-system"/>
              </a:rPr>
              <a:t> 13:18-21</a:t>
            </a:r>
            <a:endParaRPr lang="nl-NL" dirty="0"/>
          </a:p>
        </p:txBody>
      </p:sp>
      <p:sp>
        <p:nvSpPr>
          <p:cNvPr id="3" name="Tijdelijke aanduiding voor inhoud 2">
            <a:extLst>
              <a:ext uri="{FF2B5EF4-FFF2-40B4-BE49-F238E27FC236}">
                <a16:creationId xmlns:a16="http://schemas.microsoft.com/office/drawing/2014/main" id="{7B9240B9-6079-B9C7-5125-520D0ECECBBE}"/>
              </a:ext>
            </a:extLst>
          </p:cNvPr>
          <p:cNvSpPr>
            <a:spLocks noGrp="1"/>
          </p:cNvSpPr>
          <p:nvPr>
            <p:ph sz="half" idx="1"/>
          </p:nvPr>
        </p:nvSpPr>
        <p:spPr/>
        <p:txBody>
          <a:bodyPr>
            <a:normAutofit fontScale="92500" lnSpcReduction="10000"/>
          </a:bodyPr>
          <a:lstStyle/>
          <a:p>
            <a:pPr marL="0" indent="0">
              <a:buNone/>
            </a:pPr>
            <a:r>
              <a:rPr lang="nl-NL" sz="2200" dirty="0">
                <a:solidFill>
                  <a:schemeClr val="tx1"/>
                </a:solidFill>
              </a:rPr>
              <a:t>Daarop zei Hij: ‘Waarop lijkt het koninkrijk van God en waarmee zal Ik het vergelijken?</a:t>
            </a:r>
          </a:p>
          <a:p>
            <a:pPr marL="0" indent="0">
              <a:buNone/>
            </a:pPr>
            <a:r>
              <a:rPr lang="nl-NL" sz="2200" dirty="0">
                <a:solidFill>
                  <a:schemeClr val="tx1"/>
                </a:solidFill>
              </a:rPr>
              <a:t>Het lijkt op een zaadje van de mosterdplant dat iemand in zijn tuin zaaide, waarna het groeide en een boom werd, waar de vogels van de hemel in de takken kwamen nestelen.’</a:t>
            </a:r>
          </a:p>
          <a:p>
            <a:pPr marL="0" indent="0">
              <a:buNone/>
            </a:pPr>
            <a:r>
              <a:rPr lang="nl-NL" sz="2200" dirty="0">
                <a:solidFill>
                  <a:schemeClr val="tx1"/>
                </a:solidFill>
              </a:rPr>
              <a:t>En opnieuw zei Hij: ‘Waarmee zal Ik het koninkrijk van God vergelijken</a:t>
            </a:r>
          </a:p>
          <a:p>
            <a:pPr marL="0" indent="0">
              <a:buNone/>
            </a:pPr>
            <a:r>
              <a:rPr lang="nl-NL" sz="2200" dirty="0">
                <a:solidFill>
                  <a:schemeClr val="tx1"/>
                </a:solidFill>
              </a:rPr>
              <a:t>Het lijkt op zuurdesem die een vrouw mengde met drie zakken meel tot alle meel doordesemd was.’</a:t>
            </a:r>
            <a:endParaRPr lang="nl-NL" dirty="0">
              <a:solidFill>
                <a:schemeClr val="tx1"/>
              </a:solidFill>
            </a:endParaRPr>
          </a:p>
        </p:txBody>
      </p:sp>
      <p:sp>
        <p:nvSpPr>
          <p:cNvPr id="4" name="Tijdelijke aanduiding voor inhoud 3">
            <a:extLst>
              <a:ext uri="{FF2B5EF4-FFF2-40B4-BE49-F238E27FC236}">
                <a16:creationId xmlns:a16="http://schemas.microsoft.com/office/drawing/2014/main" id="{994519B9-E696-9BE6-FC60-54E4CC9C67C8}"/>
              </a:ext>
            </a:extLst>
          </p:cNvPr>
          <p:cNvSpPr>
            <a:spLocks noGrp="1"/>
          </p:cNvSpPr>
          <p:nvPr>
            <p:ph sz="half" idx="2"/>
          </p:nvPr>
        </p:nvSpPr>
        <p:spPr/>
        <p:txBody>
          <a:bodyPr>
            <a:noAutofit/>
          </a:bodyPr>
          <a:lstStyle/>
          <a:p>
            <a:pPr marL="0" indent="0" algn="l">
              <a:buNone/>
            </a:pPr>
            <a:r>
              <a:rPr lang="ru-RU" b="0" i="0" dirty="0">
                <a:solidFill>
                  <a:schemeClr val="tx1"/>
                </a:solidFill>
                <a:effectLst/>
                <a:latin typeface="ArialMT"/>
              </a:rPr>
              <a:t>А Він промовив: До кого подібне Боже Царство, і до чого його прирівняю?</a:t>
            </a:r>
            <a:br>
              <a:rPr lang="ru-RU" b="0" i="0" dirty="0">
                <a:solidFill>
                  <a:schemeClr val="tx1"/>
                </a:solidFill>
                <a:effectLst/>
                <a:latin typeface="ArialMT"/>
              </a:rPr>
            </a:br>
            <a:br>
              <a:rPr lang="ru-RU" b="0" i="0" dirty="0">
                <a:solidFill>
                  <a:schemeClr val="tx1"/>
                </a:solidFill>
                <a:effectLst/>
                <a:latin typeface="ArialMT"/>
              </a:rPr>
            </a:br>
            <a:r>
              <a:rPr lang="ru-RU" b="0" i="0" dirty="0">
                <a:solidFill>
                  <a:schemeClr val="tx1"/>
                </a:solidFill>
                <a:effectLst/>
                <a:latin typeface="ArialMT"/>
              </a:rPr>
              <a:t>Подібне воно до зерна гірчиці, яке людина взяла і кинула у свій город. І воно виросло і стало [великим] деревом, і птахи небесні оселилися в його гілках.</a:t>
            </a:r>
          </a:p>
          <a:p>
            <a:pPr marL="0" indent="0" algn="l">
              <a:buNone/>
            </a:pPr>
            <a:r>
              <a:rPr lang="ru-RU" b="0" i="0" dirty="0">
                <a:solidFill>
                  <a:schemeClr val="tx1"/>
                </a:solidFill>
                <a:effectLst/>
                <a:latin typeface="ArialMT"/>
              </a:rPr>
              <a:t>І знову сказав: До чого прирівняю Боже Царство?</a:t>
            </a:r>
          </a:p>
          <a:p>
            <a:pPr marL="0" indent="0" algn="l">
              <a:buNone/>
            </a:pPr>
            <a:r>
              <a:rPr lang="ru-RU" b="0" i="0" dirty="0">
                <a:solidFill>
                  <a:schemeClr val="tx1"/>
                </a:solidFill>
                <a:effectLst/>
                <a:latin typeface="ArialMT"/>
              </a:rPr>
              <a:t>Подібне воно до закваски, яку бере жінка, кладе в три мірки борошна, доки не вкисне все!</a:t>
            </a:r>
            <a:endParaRPr lang="nl-NL" dirty="0">
              <a:solidFill>
                <a:schemeClr val="tx1"/>
              </a:solidFill>
            </a:endParaRPr>
          </a:p>
        </p:txBody>
      </p:sp>
    </p:spTree>
    <p:extLst>
      <p:ext uri="{BB962C8B-B14F-4D97-AF65-F5344CB8AC3E}">
        <p14:creationId xmlns:p14="http://schemas.microsoft.com/office/powerpoint/2010/main" val="79127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5E4503-CC62-4DA9-9121-0A157199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8D61A1B-3C4C-4F0E-965F-15837624C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00E56243-9701-44E8-8A92-319433305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5B1F1915-E076-48EB-BB4A-EE9808EB4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9C039AE6-712F-D5ED-33BA-CD6B82F9A68F}"/>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sz="3600">
                <a:solidFill>
                  <a:srgbClr val="FFFFFF"/>
                </a:solidFill>
              </a:rPr>
              <a:t>Koninkrijk van God</a:t>
            </a:r>
          </a:p>
        </p:txBody>
      </p:sp>
      <p:sp useBgFill="1">
        <p:nvSpPr>
          <p:cNvPr id="22" name="Rectangle 21">
            <a:extLst>
              <a:ext uri="{FF2B5EF4-FFF2-40B4-BE49-F238E27FC236}">
                <a16:creationId xmlns:a16="http://schemas.microsoft.com/office/drawing/2014/main" id="{4DC9F8D5-BF3E-4B69-8F17-AE72302B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C98417-D50B-4AA2-9624-E78A6120E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14"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300ECB09-7FC4-C2A7-40E5-4E8CE4F17B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853" t="705" r="7139" b="25002"/>
          <a:stretch/>
        </p:blipFill>
        <p:spPr>
          <a:xfrm>
            <a:off x="790083" y="1095947"/>
            <a:ext cx="3014297" cy="2798983"/>
          </a:xfrm>
          <a:prstGeom prst="rect">
            <a:avLst/>
          </a:prstGeom>
        </p:spPr>
      </p:pic>
      <p:sp>
        <p:nvSpPr>
          <p:cNvPr id="26" name="Rectangle 25">
            <a:extLst>
              <a:ext uri="{FF2B5EF4-FFF2-40B4-BE49-F238E27FC236}">
                <a16:creationId xmlns:a16="http://schemas.microsoft.com/office/drawing/2014/main" id="{A3E945F2-E9C6-457A-A5A6-46D9ABF09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0685"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84068081-0713-E2BB-6426-71925F2EB360}"/>
              </a:ext>
            </a:extLst>
          </p:cNvPr>
          <p:cNvPicPr>
            <a:picLocks noChangeAspect="1"/>
          </p:cNvPicPr>
          <p:nvPr/>
        </p:nvPicPr>
        <p:blipFill rotWithShape="1">
          <a:blip r:embed="rId3">
            <a:extLst>
              <a:ext uri="{28A0092B-C50C-407E-A947-70E740481C1C}">
                <a14:useLocalDpi xmlns:a14="http://schemas.microsoft.com/office/drawing/2010/main" val="0"/>
              </a:ext>
            </a:extLst>
          </a:blip>
          <a:srcRect l="12956" t="4089" r="17212" b="29074"/>
          <a:stretch/>
        </p:blipFill>
        <p:spPr>
          <a:xfrm>
            <a:off x="4591654" y="1052930"/>
            <a:ext cx="3014297" cy="2885017"/>
          </a:xfrm>
          <a:prstGeom prst="rect">
            <a:avLst/>
          </a:prstGeom>
        </p:spPr>
      </p:pic>
      <p:pic>
        <p:nvPicPr>
          <p:cNvPr id="9" name="Afbeelding 8">
            <a:extLst>
              <a:ext uri="{FF2B5EF4-FFF2-40B4-BE49-F238E27FC236}">
                <a16:creationId xmlns:a16="http://schemas.microsoft.com/office/drawing/2014/main" id="{2D256640-B7B4-7D9D-66CE-4FFE5F8890E0}"/>
              </a:ext>
            </a:extLst>
          </p:cNvPr>
          <p:cNvPicPr>
            <a:picLocks noChangeAspect="1"/>
          </p:cNvPicPr>
          <p:nvPr/>
        </p:nvPicPr>
        <p:blipFill rotWithShape="1">
          <a:blip r:embed="rId4">
            <a:extLst>
              <a:ext uri="{28A0092B-C50C-407E-A947-70E740481C1C}">
                <a14:useLocalDpi xmlns:a14="http://schemas.microsoft.com/office/drawing/2010/main" val="0"/>
              </a:ext>
            </a:extLst>
          </a:blip>
          <a:srcRect l="14374" t="5350" r="12956" b="24308"/>
          <a:stretch/>
        </p:blipFill>
        <p:spPr>
          <a:xfrm>
            <a:off x="8379920" y="988290"/>
            <a:ext cx="3014297" cy="3014297"/>
          </a:xfrm>
          <a:prstGeom prst="rect">
            <a:avLst/>
          </a:prstGeom>
        </p:spPr>
      </p:pic>
      <p:sp>
        <p:nvSpPr>
          <p:cNvPr id="28" name="Rectangle 27">
            <a:extLst>
              <a:ext uri="{FF2B5EF4-FFF2-40B4-BE49-F238E27FC236}">
                <a16:creationId xmlns:a16="http://schemas.microsoft.com/office/drawing/2014/main" id="{AD1FF191-71A7-48F6-8069-4B5DB0F5FE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8951"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051B9BE-1550-4F91-A22E-F5818696C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48660" y="4432079"/>
            <a:ext cx="83731" cy="19607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78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9FC55-F08E-8054-8BAB-704DDE4A3F6A}"/>
              </a:ext>
            </a:extLst>
          </p:cNvPr>
          <p:cNvSpPr>
            <a:spLocks noGrp="1"/>
          </p:cNvSpPr>
          <p:nvPr>
            <p:ph type="title"/>
          </p:nvPr>
        </p:nvSpPr>
        <p:spPr/>
        <p:txBody>
          <a:bodyPr/>
          <a:lstStyle/>
          <a:p>
            <a:r>
              <a:rPr lang="nl-NL" dirty="0" err="1"/>
              <a:t>Matteüs</a:t>
            </a:r>
            <a:r>
              <a:rPr lang="nl-NL" dirty="0"/>
              <a:t> 13:18-23							</a:t>
            </a:r>
            <a:r>
              <a:rPr lang="az-Cyrl-AZ" i="0" cap="all" dirty="0">
                <a:effectLst/>
                <a:latin typeface="ArialMT"/>
              </a:rPr>
              <a:t>МАТВІЯ</a:t>
            </a:r>
            <a:r>
              <a:rPr lang="nl-NL" dirty="0"/>
              <a:t> </a:t>
            </a:r>
            <a:r>
              <a:rPr lang="nl-NL" dirty="0">
                <a:latin typeface="ArialMT"/>
              </a:rPr>
              <a:t>13:18-23</a:t>
            </a:r>
          </a:p>
        </p:txBody>
      </p:sp>
      <p:sp>
        <p:nvSpPr>
          <p:cNvPr id="3" name="Tijdelijke aanduiding voor inhoud 2">
            <a:extLst>
              <a:ext uri="{FF2B5EF4-FFF2-40B4-BE49-F238E27FC236}">
                <a16:creationId xmlns:a16="http://schemas.microsoft.com/office/drawing/2014/main" id="{4EA0E25C-F2B1-F8BA-73E4-A197ED18EE28}"/>
              </a:ext>
            </a:extLst>
          </p:cNvPr>
          <p:cNvSpPr>
            <a:spLocks noGrp="1"/>
          </p:cNvSpPr>
          <p:nvPr>
            <p:ph sz="half" idx="1"/>
          </p:nvPr>
        </p:nvSpPr>
        <p:spPr/>
        <p:txBody>
          <a:bodyPr>
            <a:noAutofit/>
          </a:bodyPr>
          <a:lstStyle/>
          <a:p>
            <a:pPr marL="0" indent="0">
              <a:buNone/>
            </a:pPr>
            <a:r>
              <a:rPr lang="nl-NL" dirty="0">
                <a:solidFill>
                  <a:schemeClr val="tx1"/>
                </a:solidFill>
              </a:rPr>
              <a:t>Hoor en begrijp dan nu de gelijkenis van de zaaier:</a:t>
            </a:r>
          </a:p>
          <a:p>
            <a:pPr marL="0" indent="0">
              <a:buNone/>
            </a:pPr>
            <a:r>
              <a:rPr lang="nl-NL" dirty="0">
                <a:solidFill>
                  <a:schemeClr val="tx1"/>
                </a:solidFill>
              </a:rPr>
              <a:t>Bij ieder die het woord van het koninkrijk hoort maar het niet begrijpt, komt hij die het kwaad zelf is om te roven wat in hun hart is gezaaid; dit is het zaad dat op de weg gezaaid is.</a:t>
            </a:r>
          </a:p>
          <a:p>
            <a:pPr marL="0" indent="0">
              <a:buNone/>
            </a:pPr>
            <a:r>
              <a:rPr lang="nl-NL" dirty="0">
                <a:solidFill>
                  <a:schemeClr val="tx1"/>
                </a:solidFill>
              </a:rPr>
              <a:t>Het zaad dat op rotsachtige grond is gezaaid, dat zijn zij die het woord horen en het meteen met vreugde aannemen.</a:t>
            </a:r>
          </a:p>
          <a:p>
            <a:pPr marL="0" indent="0">
              <a:buNone/>
            </a:pPr>
            <a:r>
              <a:rPr lang="nl-NL" dirty="0">
                <a:solidFill>
                  <a:schemeClr val="tx1"/>
                </a:solidFill>
              </a:rPr>
              <a:t>Maar doordat het geen wortel schiet in hen, is dat van korte duur. Worden ze vanwege het woord verdrukt of vervolgd, dan komen ze meteen ten val.</a:t>
            </a:r>
          </a:p>
        </p:txBody>
      </p:sp>
      <p:sp>
        <p:nvSpPr>
          <p:cNvPr id="4" name="Tijdelijke aanduiding voor inhoud 3">
            <a:extLst>
              <a:ext uri="{FF2B5EF4-FFF2-40B4-BE49-F238E27FC236}">
                <a16:creationId xmlns:a16="http://schemas.microsoft.com/office/drawing/2014/main" id="{598451F3-6237-690F-02EE-B7E045548368}"/>
              </a:ext>
            </a:extLst>
          </p:cNvPr>
          <p:cNvSpPr>
            <a:spLocks noGrp="1"/>
          </p:cNvSpPr>
          <p:nvPr>
            <p:ph sz="half" idx="2"/>
          </p:nvPr>
        </p:nvSpPr>
        <p:spPr/>
        <p:txBody>
          <a:bodyPr>
            <a:normAutofit fontScale="92500" lnSpcReduction="20000"/>
          </a:bodyPr>
          <a:lstStyle/>
          <a:p>
            <a:pPr marL="0" indent="0" algn="l">
              <a:buNone/>
            </a:pPr>
            <a:r>
              <a:rPr lang="ru-RU" sz="2200" b="0" i="0" dirty="0">
                <a:solidFill>
                  <a:schemeClr val="tx1"/>
                </a:solidFill>
                <a:effectLst/>
                <a:latin typeface="ArialMT"/>
                <a:ea typeface="Noto Serif" panose="02020600060500020200" pitchFamily="18" charset="0"/>
                <a:cs typeface="Noto Serif" panose="02020600060500020200" pitchFamily="18" charset="0"/>
              </a:rPr>
              <a:t>Отже, послухайте притчу про сіяча.</a:t>
            </a:r>
          </a:p>
          <a:p>
            <a:pPr marL="0" indent="0" algn="l">
              <a:buNone/>
            </a:pPr>
            <a:r>
              <a:rPr lang="ru-RU" sz="2200" b="0" i="0" dirty="0">
                <a:solidFill>
                  <a:schemeClr val="tx1"/>
                </a:solidFill>
                <a:effectLst/>
                <a:latin typeface="ArialMT"/>
                <a:ea typeface="Noto Serif" panose="02020600060500020200" pitchFamily="18" charset="0"/>
                <a:cs typeface="Noto Serif" panose="02020600060500020200" pitchFamily="18" charset="0"/>
              </a:rPr>
              <a:t>До кожного, хто слухає слово </a:t>
            </a:r>
            <a:r>
              <a:rPr lang="ru-RU" sz="2200" b="0" i="1" dirty="0">
                <a:solidFill>
                  <a:schemeClr val="tx1"/>
                </a:solidFill>
                <a:effectLst/>
                <a:latin typeface="ArialMT"/>
                <a:ea typeface="Noto Serif" panose="02020600060500020200" pitchFamily="18" charset="0"/>
                <a:cs typeface="Noto Serif" panose="02020600060500020200" pitchFamily="18" charset="0"/>
              </a:rPr>
              <a:t>про</a:t>
            </a:r>
            <a:r>
              <a:rPr lang="ru-RU" sz="2200" b="0" i="0" dirty="0">
                <a:solidFill>
                  <a:schemeClr val="tx1"/>
                </a:solidFill>
                <a:effectLst/>
                <a:latin typeface="ArialMT"/>
                <a:ea typeface="Noto Serif" panose="02020600060500020200" pitchFamily="18" charset="0"/>
                <a:cs typeface="Noto Serif" panose="02020600060500020200" pitchFamily="18" charset="0"/>
              </a:rPr>
              <a:t> Царство, та не розуміє, приходить лукавий і викрадає посіяне в його серці; це те, що посіяне при дорозі.</a:t>
            </a:r>
          </a:p>
          <a:p>
            <a:pPr marL="0" indent="0" algn="l">
              <a:buNone/>
            </a:pPr>
            <a:r>
              <a:rPr lang="ru-RU" sz="2200" b="0" i="0" dirty="0">
                <a:solidFill>
                  <a:schemeClr val="tx1"/>
                </a:solidFill>
                <a:effectLst/>
                <a:latin typeface="ArialMT"/>
                <a:ea typeface="Noto Serif" panose="02020600060500020200" pitchFamily="18" charset="0"/>
                <a:cs typeface="Noto Serif" panose="02020600060500020200" pitchFamily="18" charset="0"/>
              </a:rPr>
              <a:t>А посіяне на кам’янистому — це той, хто слухає слово і відразу з радістю його приймає,</a:t>
            </a:r>
          </a:p>
          <a:p>
            <a:pPr marL="0" indent="0" algn="l">
              <a:buNone/>
            </a:pPr>
            <a:r>
              <a:rPr lang="ru-RU" sz="2200" b="0" i="0" dirty="0">
                <a:solidFill>
                  <a:schemeClr val="tx1"/>
                </a:solidFill>
                <a:effectLst/>
                <a:latin typeface="ArialMT"/>
                <a:ea typeface="Noto Serif" panose="02020600060500020200" pitchFamily="18" charset="0"/>
                <a:cs typeface="Noto Serif" panose="02020600060500020200" pitchFamily="18" charset="0"/>
              </a:rPr>
              <a:t>але, не маючи в собі кореня, він є непостійний, і коли настають труднощі або переслідування за слово, він відразу спокушується.</a:t>
            </a:r>
          </a:p>
        </p:txBody>
      </p:sp>
    </p:spTree>
    <p:extLst>
      <p:ext uri="{BB962C8B-B14F-4D97-AF65-F5344CB8AC3E}">
        <p14:creationId xmlns:p14="http://schemas.microsoft.com/office/powerpoint/2010/main" val="213666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9FC55-F08E-8054-8BAB-704DDE4A3F6A}"/>
              </a:ext>
            </a:extLst>
          </p:cNvPr>
          <p:cNvSpPr>
            <a:spLocks noGrp="1"/>
          </p:cNvSpPr>
          <p:nvPr>
            <p:ph type="title"/>
          </p:nvPr>
        </p:nvSpPr>
        <p:spPr/>
        <p:txBody>
          <a:bodyPr/>
          <a:lstStyle/>
          <a:p>
            <a:r>
              <a:rPr lang="nl-NL" dirty="0" err="1"/>
              <a:t>Matteüs</a:t>
            </a:r>
            <a:r>
              <a:rPr lang="nl-NL" dirty="0"/>
              <a:t> 13:18-23							</a:t>
            </a:r>
            <a:r>
              <a:rPr lang="az-Cyrl-AZ" i="0" cap="all" dirty="0">
                <a:effectLst/>
                <a:latin typeface="ArialMT"/>
              </a:rPr>
              <a:t>МАТВІЯ</a:t>
            </a:r>
            <a:r>
              <a:rPr lang="nl-NL" dirty="0"/>
              <a:t> </a:t>
            </a:r>
            <a:r>
              <a:rPr lang="nl-NL" dirty="0">
                <a:latin typeface="ArialMT"/>
              </a:rPr>
              <a:t>13:18-23</a:t>
            </a:r>
          </a:p>
        </p:txBody>
      </p:sp>
      <p:sp>
        <p:nvSpPr>
          <p:cNvPr id="3" name="Tijdelijke aanduiding voor inhoud 2">
            <a:extLst>
              <a:ext uri="{FF2B5EF4-FFF2-40B4-BE49-F238E27FC236}">
                <a16:creationId xmlns:a16="http://schemas.microsoft.com/office/drawing/2014/main" id="{4EA0E25C-F2B1-F8BA-73E4-A197ED18EE28}"/>
              </a:ext>
            </a:extLst>
          </p:cNvPr>
          <p:cNvSpPr>
            <a:spLocks noGrp="1"/>
          </p:cNvSpPr>
          <p:nvPr>
            <p:ph sz="half" idx="1"/>
          </p:nvPr>
        </p:nvSpPr>
        <p:spPr/>
        <p:txBody>
          <a:bodyPr>
            <a:noAutofit/>
          </a:bodyPr>
          <a:lstStyle/>
          <a:p>
            <a:pPr marL="0" indent="0">
              <a:buNone/>
            </a:pPr>
            <a:r>
              <a:rPr lang="nl-NL" sz="2000" dirty="0">
                <a:solidFill>
                  <a:schemeClr val="tx1"/>
                </a:solidFill>
              </a:rPr>
              <a:t>Het zaad dat tussen de distels is gezaaid, dat zijn zij die het woord horen, maar bij wie de zorg om het dagelijks bestaan en de verleiding van de rijkdom het woord verstikken, zodat het zonder vrucht blijft.</a:t>
            </a:r>
          </a:p>
          <a:p>
            <a:pPr marL="0" indent="0">
              <a:buNone/>
            </a:pPr>
            <a:r>
              <a:rPr lang="nl-NL" sz="2000" dirty="0">
                <a:solidFill>
                  <a:schemeClr val="tx1"/>
                </a:solidFill>
              </a:rPr>
              <a:t>Het zaad dat in goede grond is gezaaid, dat zijn zij die het woord horen en begrijpen. Zij zijn het die vrucht dragen, deels honderdvoudig, deels </a:t>
            </a:r>
            <a:r>
              <a:rPr lang="nl-NL" sz="2000" dirty="0" err="1">
                <a:solidFill>
                  <a:schemeClr val="tx1"/>
                </a:solidFill>
              </a:rPr>
              <a:t>zestigvoudig</a:t>
            </a:r>
            <a:r>
              <a:rPr lang="nl-NL" sz="2000" dirty="0">
                <a:solidFill>
                  <a:schemeClr val="tx1"/>
                </a:solidFill>
              </a:rPr>
              <a:t>, deels dertigvoudig.’</a:t>
            </a:r>
          </a:p>
        </p:txBody>
      </p:sp>
      <p:sp>
        <p:nvSpPr>
          <p:cNvPr id="4" name="Tijdelijke aanduiding voor inhoud 3">
            <a:extLst>
              <a:ext uri="{FF2B5EF4-FFF2-40B4-BE49-F238E27FC236}">
                <a16:creationId xmlns:a16="http://schemas.microsoft.com/office/drawing/2014/main" id="{598451F3-6237-690F-02EE-B7E045548368}"/>
              </a:ext>
            </a:extLst>
          </p:cNvPr>
          <p:cNvSpPr>
            <a:spLocks noGrp="1"/>
          </p:cNvSpPr>
          <p:nvPr>
            <p:ph sz="half" idx="2"/>
          </p:nvPr>
        </p:nvSpPr>
        <p:spPr/>
        <p:txBody>
          <a:bodyPr>
            <a:normAutofit/>
          </a:bodyPr>
          <a:lstStyle/>
          <a:p>
            <a:pPr marL="0" indent="0" algn="l">
              <a:buNone/>
            </a:pPr>
            <a:r>
              <a:rPr lang="ru-RU" sz="2000" b="0" i="0" dirty="0">
                <a:solidFill>
                  <a:schemeClr val="tx1"/>
                </a:solidFill>
                <a:effectLst/>
                <a:latin typeface="ArialMT"/>
                <a:ea typeface="Noto Serif" panose="02020600060500020200" pitchFamily="18" charset="0"/>
                <a:cs typeface="Noto Serif" panose="02020600060500020200" pitchFamily="18" charset="0"/>
              </a:rPr>
              <a:t>Посіяне в тернях — це той, хто слухає слово, але клопоти віку та омана багатства заглушають те слово, і воно залишається без плоду.</a:t>
            </a:r>
          </a:p>
          <a:p>
            <a:pPr marL="0" indent="0" algn="l">
              <a:buNone/>
            </a:pPr>
            <a:r>
              <a:rPr lang="ru-RU" sz="2000" b="0" i="0" dirty="0">
                <a:solidFill>
                  <a:schemeClr val="tx1"/>
                </a:solidFill>
                <a:effectLst/>
                <a:latin typeface="ArialMT"/>
                <a:ea typeface="Noto Serif" panose="02020600060500020200" pitchFamily="18" charset="0"/>
                <a:cs typeface="Noto Serif" panose="02020600060500020200" pitchFamily="18" charset="0"/>
              </a:rPr>
              <a:t>А посіяне в добру землю — це той, хто слухає слово і розуміє, тому приносить плід — один родить у сто разів, інший — у шістдесят, а </a:t>
            </a:r>
            <a:r>
              <a:rPr lang="ru-RU" sz="2000" b="0" i="1" dirty="0">
                <a:solidFill>
                  <a:schemeClr val="tx1"/>
                </a:solidFill>
                <a:effectLst/>
                <a:latin typeface="ArialMT"/>
                <a:ea typeface="Noto Serif" panose="02020600060500020200" pitchFamily="18" charset="0"/>
                <a:cs typeface="Noto Serif" panose="02020600060500020200" pitchFamily="18" charset="0"/>
              </a:rPr>
              <a:t>ще</a:t>
            </a:r>
            <a:r>
              <a:rPr lang="ru-RU" sz="2000" b="0" i="0" dirty="0">
                <a:solidFill>
                  <a:schemeClr val="tx1"/>
                </a:solidFill>
                <a:effectLst/>
                <a:latin typeface="ArialMT"/>
                <a:ea typeface="Noto Serif" panose="02020600060500020200" pitchFamily="18" charset="0"/>
                <a:cs typeface="Noto Serif" panose="02020600060500020200" pitchFamily="18" charset="0"/>
              </a:rPr>
              <a:t> інший — у тридцять.</a:t>
            </a:r>
          </a:p>
          <a:p>
            <a:endParaRPr lang="nl-NL" dirty="0"/>
          </a:p>
        </p:txBody>
      </p:sp>
    </p:spTree>
    <p:extLst>
      <p:ext uri="{BB962C8B-B14F-4D97-AF65-F5344CB8AC3E}">
        <p14:creationId xmlns:p14="http://schemas.microsoft.com/office/powerpoint/2010/main" val="346214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41E7DC-C148-4A95-AF2B-D613C2820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3FB3E502-7B9D-4CC2-AEF1-61E35D08E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C3DFB63-5ACC-44EB-A0A9-33D0ADA3E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Tijdelijke aanduiding voor inhoud 4" descr="Afbeelding met tekst, buiten, natuur&#10;&#10;Automatisch gegenereerde beschrijving">
            <a:extLst>
              <a:ext uri="{FF2B5EF4-FFF2-40B4-BE49-F238E27FC236}">
                <a16:creationId xmlns:a16="http://schemas.microsoft.com/office/drawing/2014/main" id="{E68D1C60-E308-ECBB-EC5F-C340EAF6DF8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375" b="17374"/>
          <a:stretch/>
        </p:blipFill>
        <p:spPr>
          <a:xfrm>
            <a:off x="20" y="10"/>
            <a:ext cx="12191980" cy="6857990"/>
          </a:xfrm>
          <a:prstGeom prst="rect">
            <a:avLst/>
          </a:prstGeom>
        </p:spPr>
      </p:pic>
    </p:spTree>
    <p:extLst>
      <p:ext uri="{BB962C8B-B14F-4D97-AF65-F5344CB8AC3E}">
        <p14:creationId xmlns:p14="http://schemas.microsoft.com/office/powerpoint/2010/main" val="216187375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315</TotalTime>
  <Words>983</Words>
  <Application>Microsoft Office PowerPoint</Application>
  <PresentationFormat>Breedbeeld</PresentationFormat>
  <Paragraphs>65</Paragraphs>
  <Slides>17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-apple-system</vt:lpstr>
      <vt:lpstr>Arial</vt:lpstr>
      <vt:lpstr>ArialMT</vt:lpstr>
      <vt:lpstr>Gill Sans MT</vt:lpstr>
      <vt:lpstr>Wingdings 2</vt:lpstr>
      <vt:lpstr>Dividend</vt:lpstr>
      <vt:lpstr>PowerPoint-presentatie</vt:lpstr>
      <vt:lpstr>Hoe wordt het koninkrijk van God zichtbaar in ons?</vt:lpstr>
      <vt:lpstr>Matteüs 13:1-8        МАТВІЯ 13:1-8</vt:lpstr>
      <vt:lpstr>Matteüs 13:1-8        МАТВІЯ 13:1-8</vt:lpstr>
      <vt:lpstr>Lucas 13:18-21       Луки 13:18-21</vt:lpstr>
      <vt:lpstr>Koninkrijk van God</vt:lpstr>
      <vt:lpstr>Matteüs 13:18-23       МАТВІЯ 13:18-23</vt:lpstr>
      <vt:lpstr>Matteüs 13:18-23       МАТВІЯ 13:18-23</vt:lpstr>
      <vt:lpstr>PowerPoint-presentatie</vt:lpstr>
      <vt:lpstr>PowerPoint-presentatie</vt:lpstr>
      <vt:lpstr>PowerPoint-presentatie</vt:lpstr>
      <vt:lpstr>PowerPoint-presentatie</vt:lpstr>
      <vt:lpstr>PowerPoint-presentatie</vt:lpstr>
      <vt:lpstr>mosterd</vt:lpstr>
      <vt:lpstr>Het koninkrijk van God:</vt:lpstr>
      <vt:lpstr>Hoe wordt het koninkrijk van god in ons zichtbaar?</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Marjon Dijkman</dc:creator>
  <cp:lastModifiedBy>Marjon Dijkman</cp:lastModifiedBy>
  <cp:revision>8</cp:revision>
  <dcterms:created xsi:type="dcterms:W3CDTF">2022-11-26T14:41:58Z</dcterms:created>
  <dcterms:modified xsi:type="dcterms:W3CDTF">2022-11-26T19:57:51Z</dcterms:modified>
</cp:coreProperties>
</file>